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6" r:id="rId3"/>
    <p:sldId id="267" r:id="rId4"/>
    <p:sldId id="310" r:id="rId5"/>
    <p:sldId id="268" r:id="rId6"/>
    <p:sldId id="308" r:id="rId7"/>
    <p:sldId id="309" r:id="rId8"/>
    <p:sldId id="300" r:id="rId9"/>
    <p:sldId id="295" r:id="rId10"/>
    <p:sldId id="303" r:id="rId11"/>
    <p:sldId id="296" r:id="rId12"/>
    <p:sldId id="301" r:id="rId13"/>
    <p:sldId id="312" r:id="rId14"/>
    <p:sldId id="273" r:id="rId15"/>
    <p:sldId id="281" r:id="rId16"/>
    <p:sldId id="275" r:id="rId17"/>
    <p:sldId id="290" r:id="rId18"/>
    <p:sldId id="316" r:id="rId19"/>
    <p:sldId id="278" r:id="rId20"/>
    <p:sldId id="298" r:id="rId21"/>
    <p:sldId id="305" r:id="rId22"/>
    <p:sldId id="297" r:id="rId23"/>
    <p:sldId id="304" r:id="rId24"/>
    <p:sldId id="307" r:id="rId25"/>
    <p:sldId id="302" r:id="rId26"/>
    <p:sldId id="269" r:id="rId27"/>
    <p:sldId id="306" r:id="rId28"/>
    <p:sldId id="272" r:id="rId29"/>
    <p:sldId id="315" r:id="rId30"/>
    <p:sldId id="313" r:id="rId31"/>
    <p:sldId id="314" r:id="rId32"/>
    <p:sldId id="299" r:id="rId33"/>
    <p:sldId id="311" r:id="rId34"/>
    <p:sldId id="270" r:id="rId35"/>
    <p:sldId id="271"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8" autoAdjust="0"/>
    <p:restoredTop sz="69243"/>
  </p:normalViewPr>
  <p:slideViewPr>
    <p:cSldViewPr snapToGrid="0">
      <p:cViewPr varScale="1">
        <p:scale>
          <a:sx n="150" d="100"/>
          <a:sy n="150" d="100"/>
        </p:scale>
        <p:origin x="27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2621F-5F08-D542-8BE2-BD870D5EF90C}" type="datetimeFigureOut">
              <a:rPr kumimoji="1" lang="ja-JP" altLang="en-US" smtClean="0"/>
              <a:t>2015/9/15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365CE-271C-DA42-B046-0ECB07E7198C}" type="slidenum">
              <a:rPr kumimoji="1" lang="ja-JP" altLang="en-US" smtClean="0"/>
              <a:t>‹#›</a:t>
            </a:fld>
            <a:endParaRPr kumimoji="1" lang="ja-JP" altLang="en-US"/>
          </a:p>
        </p:txBody>
      </p:sp>
    </p:spTree>
    <p:extLst>
      <p:ext uri="{BB962C8B-B14F-4D97-AF65-F5344CB8AC3E}">
        <p14:creationId xmlns:p14="http://schemas.microsoft.com/office/powerpoint/2010/main" val="21355453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GMBA 2010</a:t>
            </a:r>
            <a:r>
              <a:rPr kumimoji="1" lang="ja-JP" altLang="en-US" dirty="0" smtClean="0"/>
              <a:t>期生</a:t>
            </a:r>
          </a:p>
          <a:p>
            <a:r>
              <a:rPr kumimoji="1" lang="ja-JP" altLang="en-US" dirty="0" smtClean="0"/>
              <a:t>現在は日本マイクロソフトにて、クラウドやモバイルをお客様に提案をする技術チームのマネージメントをしています。</a:t>
            </a:r>
          </a:p>
          <a:p>
            <a:r>
              <a:rPr kumimoji="1" lang="ja-JP" altLang="en-US" dirty="0" smtClean="0"/>
              <a:t>以前は楽天、</a:t>
            </a:r>
            <a:r>
              <a:rPr kumimoji="1" lang="en-US" altLang="ja-JP" dirty="0" smtClean="0"/>
              <a:t>VMware</a:t>
            </a:r>
            <a:r>
              <a:rPr kumimoji="1" lang="ja-JP" altLang="en-US" dirty="0" smtClean="0"/>
              <a:t>、</a:t>
            </a:r>
            <a:r>
              <a:rPr kumimoji="1" lang="en-US" altLang="ja-JP" dirty="0" smtClean="0"/>
              <a:t>EMC</a:t>
            </a:r>
            <a:r>
              <a:rPr kumimoji="1" lang="ja-JP" altLang="en-US" dirty="0" smtClean="0"/>
              <a:t>等、いくつかの企業にて、</a:t>
            </a:r>
            <a:r>
              <a:rPr kumimoji="1" lang="en-US" altLang="ja-JP" dirty="0" smtClean="0"/>
              <a:t>R&amp;D</a:t>
            </a:r>
            <a:r>
              <a:rPr kumimoji="1" lang="ja-JP" altLang="en-US" dirty="0" smtClean="0"/>
              <a:t>の技術者、プロダクトマネージャ、マーケティングのロールを</a:t>
            </a:r>
          </a:p>
          <a:p>
            <a:r>
              <a:rPr kumimoji="1" lang="ja-JP" altLang="en-US" dirty="0" smtClean="0"/>
              <a:t>行い、日本の企業向け</a:t>
            </a:r>
            <a:r>
              <a:rPr kumimoji="1" lang="en-US" altLang="ja-JP" dirty="0" smtClean="0"/>
              <a:t>IT</a:t>
            </a:r>
            <a:r>
              <a:rPr kumimoji="1" lang="ja-JP" altLang="en-US" dirty="0" smtClean="0"/>
              <a:t>のビジネスの</a:t>
            </a:r>
            <a:r>
              <a:rPr kumimoji="1" lang="en-US" altLang="ja-JP" dirty="0" smtClean="0"/>
              <a:t>Eco</a:t>
            </a:r>
            <a:r>
              <a:rPr kumimoji="1" lang="en-US" altLang="ja-JP" baseline="0" dirty="0" smtClean="0"/>
              <a:t> System</a:t>
            </a:r>
            <a:r>
              <a:rPr kumimoji="1" lang="ja-JP" altLang="en-US" baseline="0" dirty="0" smtClean="0"/>
              <a:t>を作ってきました。</a:t>
            </a:r>
          </a:p>
          <a:p>
            <a:r>
              <a:rPr kumimoji="1" lang="ja-JP" altLang="en-US" dirty="0" smtClean="0"/>
              <a:t>志は、</a:t>
            </a:r>
            <a:r>
              <a:rPr kumimoji="1" lang="en-US" altLang="ja-JP" dirty="0" smtClean="0"/>
              <a:t>IT</a:t>
            </a:r>
            <a:r>
              <a:rPr kumimoji="1" lang="ja-JP" altLang="en-US" dirty="0" smtClean="0"/>
              <a:t>で日本を良くすると同時に、</a:t>
            </a:r>
            <a:r>
              <a:rPr kumimoji="1" lang="en-US" altLang="ja-JP" dirty="0" smtClean="0"/>
              <a:t>IT</a:t>
            </a:r>
            <a:r>
              <a:rPr kumimoji="1" lang="ja-JP" altLang="en-US" dirty="0" smtClean="0"/>
              <a:t>に関わる「頑張っている人を」元気にすることです。</a:t>
            </a:r>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a:t>
            </a:fld>
            <a:endParaRPr kumimoji="1" lang="ja-JP" altLang="en-US"/>
          </a:p>
        </p:txBody>
      </p:sp>
    </p:spTree>
    <p:extLst>
      <p:ext uri="{BB962C8B-B14F-4D97-AF65-F5344CB8AC3E}">
        <p14:creationId xmlns:p14="http://schemas.microsoft.com/office/powerpoint/2010/main" val="121620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22</a:t>
            </a:fld>
            <a:endParaRPr kumimoji="1" lang="ja-JP" altLang="en-US"/>
          </a:p>
        </p:txBody>
      </p:sp>
    </p:spTree>
    <p:extLst>
      <p:ext uri="{BB962C8B-B14F-4D97-AF65-F5344CB8AC3E}">
        <p14:creationId xmlns:p14="http://schemas.microsoft.com/office/powerpoint/2010/main" val="206393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31</a:t>
            </a:fld>
            <a:endParaRPr kumimoji="1" lang="ja-JP" altLang="en-US"/>
          </a:p>
        </p:txBody>
      </p:sp>
    </p:spTree>
    <p:extLst>
      <p:ext uri="{BB962C8B-B14F-4D97-AF65-F5344CB8AC3E}">
        <p14:creationId xmlns:p14="http://schemas.microsoft.com/office/powerpoint/2010/main" val="142443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5</a:t>
            </a:fld>
            <a:endParaRPr kumimoji="1" lang="ja-JP" altLang="en-US"/>
          </a:p>
        </p:txBody>
      </p:sp>
    </p:spTree>
    <p:extLst>
      <p:ext uri="{BB962C8B-B14F-4D97-AF65-F5344CB8AC3E}">
        <p14:creationId xmlns:p14="http://schemas.microsoft.com/office/powerpoint/2010/main" val="59766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11</a:t>
            </a:fld>
            <a:endParaRPr kumimoji="1" lang="ja-JP" altLang="en-US"/>
          </a:p>
        </p:txBody>
      </p:sp>
    </p:spTree>
    <p:extLst>
      <p:ext uri="{BB962C8B-B14F-4D97-AF65-F5344CB8AC3E}">
        <p14:creationId xmlns:p14="http://schemas.microsoft.com/office/powerpoint/2010/main" val="647451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日本の</a:t>
            </a:r>
            <a:r>
              <a:rPr kumimoji="1" lang="en-US" altLang="ja-JP" dirty="0" smtClean="0"/>
              <a:t>HQ</a:t>
            </a:r>
            <a:r>
              <a:rPr kumimoji="1" lang="ja-JP" altLang="en-US" dirty="0" smtClean="0"/>
              <a:t>の</a:t>
            </a:r>
            <a:r>
              <a:rPr kumimoji="1" lang="en-US" altLang="ja-JP" dirty="0" smtClean="0"/>
              <a:t>IT</a:t>
            </a:r>
            <a:r>
              <a:rPr kumimoji="1" lang="ja-JP" altLang="en-US" dirty="0" smtClean="0"/>
              <a:t>部門が</a:t>
            </a:r>
            <a:r>
              <a:rPr kumimoji="1" lang="en-US" altLang="ja-JP" dirty="0" smtClean="0"/>
              <a:t>Global</a:t>
            </a:r>
            <a:r>
              <a:rPr kumimoji="1" lang="ja-JP" altLang="en-US" dirty="0" smtClean="0"/>
              <a:t>を取り仕切っている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13</a:t>
            </a:fld>
            <a:endParaRPr kumimoji="1" lang="ja-JP" altLang="en-US"/>
          </a:p>
        </p:txBody>
      </p:sp>
    </p:spTree>
    <p:extLst>
      <p:ext uri="{BB962C8B-B14F-4D97-AF65-F5344CB8AC3E}">
        <p14:creationId xmlns:p14="http://schemas.microsoft.com/office/powerpoint/2010/main" val="1134803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14</a:t>
            </a:fld>
            <a:endParaRPr kumimoji="1" lang="ja-JP" altLang="en-US"/>
          </a:p>
        </p:txBody>
      </p:sp>
    </p:spTree>
    <p:extLst>
      <p:ext uri="{BB962C8B-B14F-4D97-AF65-F5344CB8AC3E}">
        <p14:creationId xmlns:p14="http://schemas.microsoft.com/office/powerpoint/2010/main" val="185349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15</a:t>
            </a:fld>
            <a:endParaRPr kumimoji="1" lang="ja-JP" altLang="en-US"/>
          </a:p>
        </p:txBody>
      </p:sp>
    </p:spTree>
    <p:extLst>
      <p:ext uri="{BB962C8B-B14F-4D97-AF65-F5344CB8AC3E}">
        <p14:creationId xmlns:p14="http://schemas.microsoft.com/office/powerpoint/2010/main" val="211717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WPC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9/15/15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9913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smtClean="0"/>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9/15/15</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4331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20</a:t>
            </a:fld>
            <a:endParaRPr kumimoji="1" lang="ja-JP" altLang="en-US"/>
          </a:p>
        </p:txBody>
      </p:sp>
    </p:spTree>
    <p:extLst>
      <p:ext uri="{BB962C8B-B14F-4D97-AF65-F5344CB8AC3E}">
        <p14:creationId xmlns:p14="http://schemas.microsoft.com/office/powerpoint/2010/main" val="130890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131514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926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1950506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4" name="Content Placeholder 3"/>
          <p:cNvSpPr>
            <a:spLocks noGrp="1"/>
          </p:cNvSpPr>
          <p:nvPr>
            <p:ph sz="quarter" idx="10"/>
          </p:nvPr>
        </p:nvSpPr>
        <p:spPr>
          <a:xfrm>
            <a:off x="519249" y="1463676"/>
            <a:ext cx="11158586" cy="482739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004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30937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77466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41168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849408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451744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59220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575006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4604337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615D6-2A22-49BC-AC0A-25B7F188F2DD}" type="datetimeFigureOut">
              <a:rPr kumimoji="1" lang="ja-JP" altLang="en-US" smtClean="0"/>
              <a:t>2015/9/15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729112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hyperlink" Target="http://goo.gl/I27Km9" TargetMode="Externa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hyperlink" Target="https://www.youtube.com/watch?v=Gd3JMZAs5DU"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hyperlink" Target="http://goo.gl/8bW5r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 TargetMode="External"/><Relationship Id="rId4" Type="http://schemas.openxmlformats.org/officeDocument/2006/relationships/image" Target="../media/image26.png"/><Relationship Id="rId5" Type="http://schemas.openxmlformats.org/officeDocument/2006/relationships/hyperlink" Target="https://channel9.msdn.com/Shows/The-Garage-Series-for-Office-365/Introducing-the-new-Power-BI" TargetMode="External"/><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6" Type="http://schemas.openxmlformats.org/officeDocument/2006/relationships/image" Target="../media/image40.tiff"/><Relationship Id="rId7" Type="http://schemas.openxmlformats.org/officeDocument/2006/relationships/image" Target="../media/image41.tiff"/><Relationship Id="rId8"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36.tiff"/><Relationship Id="rId5" Type="http://schemas.openxmlformats.org/officeDocument/2006/relationships/image" Target="../media/image44.tiff"/><Relationship Id="rId6" Type="http://schemas.openxmlformats.org/officeDocument/2006/relationships/image" Target="../media/image45.tiff"/><Relationship Id="rId7" Type="http://schemas.openxmlformats.org/officeDocument/2006/relationships/image" Target="../media/image46.tiff"/><Relationship Id="rId8" Type="http://schemas.openxmlformats.org/officeDocument/2006/relationships/image" Target="../media/image47.tiff"/><Relationship Id="rId9"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49867" y="1122363"/>
            <a:ext cx="9618133" cy="2387600"/>
          </a:xfrm>
        </p:spPr>
        <p:txBody>
          <a:bodyPr>
            <a:normAutofit/>
          </a:bodyPr>
          <a:lstStyle/>
          <a:p>
            <a:r>
              <a:rPr lang="ja-JP" altLang="en-US" dirty="0"/>
              <a:t>産業革命</a:t>
            </a:r>
            <a:r>
              <a:rPr lang="en-US" altLang="ja-JP" dirty="0"/>
              <a:t>4.0</a:t>
            </a:r>
            <a:r>
              <a:rPr lang="ja-JP" altLang="en-US" dirty="0"/>
              <a:t>時代</a:t>
            </a:r>
            <a:r>
              <a:rPr lang="ja-JP" altLang="en-US" dirty="0" smtClean="0"/>
              <a:t>の</a:t>
            </a:r>
            <a:r>
              <a:rPr lang="en-US" altLang="ja-JP" dirty="0" smtClean="0"/>
              <a:t/>
            </a:r>
            <a:br>
              <a:rPr lang="en-US" altLang="ja-JP" dirty="0" smtClean="0"/>
            </a:br>
            <a:r>
              <a:rPr lang="en-US" altLang="ja-JP" dirty="0" smtClean="0"/>
              <a:t>IT</a:t>
            </a:r>
            <a:r>
              <a:rPr lang="ja-JP" altLang="en-US" dirty="0"/>
              <a:t>とのつきあい方</a:t>
            </a:r>
            <a:endParaRPr kumimoji="1" lang="ja-JP" altLang="en-US" dirty="0">
              <a:latin typeface="Meiryo" charset="-128"/>
              <a:ea typeface="Meiryo" charset="-128"/>
              <a:cs typeface="Meiryo" charset="-128"/>
            </a:endParaRPr>
          </a:p>
        </p:txBody>
      </p:sp>
      <p:sp>
        <p:nvSpPr>
          <p:cNvPr id="3" name="サブタイトル 2"/>
          <p:cNvSpPr>
            <a:spLocks noGrp="1"/>
          </p:cNvSpPr>
          <p:nvPr>
            <p:ph type="subTitle" idx="1"/>
          </p:nvPr>
        </p:nvSpPr>
        <p:spPr/>
        <p:txBody>
          <a:bodyPr/>
          <a:lstStyle/>
          <a:p>
            <a:r>
              <a:rPr kumimoji="1" lang="en-US" altLang="ja-JP" dirty="0" smtClean="0">
                <a:latin typeface="Meiryo" charset="-128"/>
                <a:ea typeface="Meiryo" charset="-128"/>
                <a:cs typeface="Meiryo" charset="-128"/>
              </a:rPr>
              <a:t>September 24</a:t>
            </a:r>
            <a:r>
              <a:rPr kumimoji="1" lang="en-US" altLang="ja-JP" baseline="30000" dirty="0" smtClean="0">
                <a:latin typeface="Meiryo" charset="-128"/>
                <a:ea typeface="Meiryo" charset="-128"/>
                <a:cs typeface="Meiryo" charset="-128"/>
              </a:rPr>
              <a:t>th</a:t>
            </a:r>
            <a:r>
              <a:rPr kumimoji="1" lang="en-US" altLang="ja-JP"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2015</a:t>
            </a:r>
          </a:p>
          <a:p>
            <a:r>
              <a:rPr kumimoji="1" lang="en-US" altLang="ja-JP" dirty="0" smtClean="0">
                <a:latin typeface="Meiryo" charset="-128"/>
                <a:ea typeface="Meiryo" charset="-128"/>
                <a:cs typeface="Meiryo" charset="-128"/>
              </a:rPr>
              <a:t>Shigeo</a:t>
            </a:r>
            <a:r>
              <a:rPr kumimoji="1" lang="ja-JP" altLang="en-US"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Kagami</a:t>
            </a:r>
          </a:p>
          <a:p>
            <a:r>
              <a:rPr lang="en-US" altLang="ja-JP" dirty="0" smtClean="0">
                <a:latin typeface="Meiryo" charset="-128"/>
                <a:ea typeface="Meiryo" charset="-128"/>
                <a:cs typeface="Meiryo" charset="-128"/>
              </a:rPr>
              <a:t>GMBA</a:t>
            </a:r>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2010</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644377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そんな中、世の中は激変中</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29028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インダストリー</a:t>
            </a:r>
            <a:r>
              <a:rPr kumimoji="1" lang="en-US" altLang="ja-JP" dirty="0" smtClean="0">
                <a:latin typeface="Meiryo" charset="-128"/>
                <a:ea typeface="Meiryo" charset="-128"/>
                <a:cs typeface="Meiryo" charset="-128"/>
              </a:rPr>
              <a:t>4.0</a:t>
            </a:r>
            <a:endParaRPr kumimoji="1" lang="ja-JP" altLang="en-US" dirty="0">
              <a:latin typeface="Meiryo" charset="-128"/>
              <a:ea typeface="Meiryo" charset="-128"/>
              <a:cs typeface="Meiryo" charset="-128"/>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549400"/>
            <a:ext cx="7058248" cy="3970266"/>
          </a:xfrm>
          <a:prstGeom prst="rect">
            <a:avLst/>
          </a:prstGeom>
        </p:spPr>
      </p:pic>
      <p:sp>
        <p:nvSpPr>
          <p:cNvPr id="6" name="テキスト ボックス 5"/>
          <p:cNvSpPr txBox="1"/>
          <p:nvPr/>
        </p:nvSpPr>
        <p:spPr>
          <a:xfrm>
            <a:off x="1498600" y="5664200"/>
            <a:ext cx="9956800" cy="954107"/>
          </a:xfrm>
          <a:prstGeom prst="rect">
            <a:avLst/>
          </a:prstGeom>
          <a:noFill/>
        </p:spPr>
        <p:txBody>
          <a:bodyPr wrap="square" rtlCol="0">
            <a:spAutoFit/>
          </a:bodyPr>
          <a:lstStyle/>
          <a:p>
            <a:pPr algn="ctr"/>
            <a:r>
              <a:rPr kumimoji="1" lang="ja-JP" altLang="en-US" sz="2800" dirty="0" smtClean="0"/>
              <a:t>今まで以上に、人間がコンピューターに置き換わる可能性がある</a:t>
            </a:r>
          </a:p>
          <a:p>
            <a:pPr algn="ctr"/>
            <a:r>
              <a:rPr kumimoji="1" lang="ja-JP" altLang="en-US" sz="2800" dirty="0" smtClean="0"/>
              <a:t>人間の生産性を量と品質で高める必要がある</a:t>
            </a:r>
            <a:endParaRPr kumimoji="1" lang="ja-JP" altLang="en-US" sz="2800" dirty="0"/>
          </a:p>
        </p:txBody>
      </p:sp>
    </p:spTree>
    <p:extLst>
      <p:ext uri="{BB962C8B-B14F-4D97-AF65-F5344CB8AC3E}">
        <p14:creationId xmlns:p14="http://schemas.microsoft.com/office/powerpoint/2010/main" val="24331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ビジネス視点</a:t>
            </a:r>
            <a:endParaRPr kumimoji="1" lang="ja-JP" altLang="en-US" dirty="0"/>
          </a:p>
        </p:txBody>
      </p:sp>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9899" y="4068233"/>
            <a:ext cx="2992179" cy="2074333"/>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097" y="1370134"/>
            <a:ext cx="3717148" cy="1979847"/>
          </a:xfrm>
          <a:prstGeom prst="rect">
            <a:avLst/>
          </a:prstGeom>
        </p:spPr>
      </p:pic>
      <p:sp>
        <p:nvSpPr>
          <p:cNvPr id="7" name="テキスト ボックス 6"/>
          <p:cNvSpPr txBox="1"/>
          <p:nvPr/>
        </p:nvSpPr>
        <p:spPr>
          <a:xfrm>
            <a:off x="2664698" y="6388100"/>
            <a:ext cx="2040467" cy="369332"/>
          </a:xfrm>
          <a:prstGeom prst="rect">
            <a:avLst/>
          </a:prstGeom>
          <a:noFill/>
        </p:spPr>
        <p:txBody>
          <a:bodyPr wrap="square" rtlCol="0">
            <a:spAutoFit/>
          </a:bodyPr>
          <a:lstStyle/>
          <a:p>
            <a:pPr algn="ctr"/>
            <a:r>
              <a:rPr kumimoji="1" lang="en-US" altLang="ja-JP" smtClean="0"/>
              <a:t>Fintech</a:t>
            </a:r>
            <a:endParaRPr kumimoji="1" lang="ja-JP" altLang="en-US" dirty="0"/>
          </a:p>
        </p:txBody>
      </p:sp>
      <p:sp>
        <p:nvSpPr>
          <p:cNvPr id="8" name="テキスト ボックス 7"/>
          <p:cNvSpPr txBox="1"/>
          <p:nvPr/>
        </p:nvSpPr>
        <p:spPr>
          <a:xfrm>
            <a:off x="1166097" y="3595515"/>
            <a:ext cx="2040467" cy="369332"/>
          </a:xfrm>
          <a:prstGeom prst="rect">
            <a:avLst/>
          </a:prstGeom>
          <a:noFill/>
        </p:spPr>
        <p:txBody>
          <a:bodyPr wrap="square" rtlCol="0">
            <a:spAutoFit/>
          </a:bodyPr>
          <a:lstStyle/>
          <a:p>
            <a:pPr algn="ctr"/>
            <a:r>
              <a:rPr kumimoji="1" lang="en-US" altLang="ja-JP" dirty="0" err="1" smtClean="0"/>
              <a:t>IoT</a:t>
            </a:r>
            <a:endParaRPr kumimoji="1" lang="ja-JP" altLang="en-US" dirty="0"/>
          </a:p>
        </p:txBody>
      </p:sp>
      <p:pic>
        <p:nvPicPr>
          <p:cNvPr id="9" name="図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4998" y="1370134"/>
            <a:ext cx="3956096" cy="1943100"/>
          </a:xfrm>
          <a:prstGeom prst="rect">
            <a:avLst/>
          </a:prstGeom>
        </p:spPr>
      </p:pic>
      <p:sp>
        <p:nvSpPr>
          <p:cNvPr id="10" name="テキスト ボックス 9"/>
          <p:cNvSpPr txBox="1"/>
          <p:nvPr/>
        </p:nvSpPr>
        <p:spPr>
          <a:xfrm>
            <a:off x="5532812" y="3595515"/>
            <a:ext cx="2040467" cy="369332"/>
          </a:xfrm>
          <a:prstGeom prst="rect">
            <a:avLst/>
          </a:prstGeom>
          <a:noFill/>
        </p:spPr>
        <p:txBody>
          <a:bodyPr wrap="square" rtlCol="0">
            <a:spAutoFit/>
          </a:bodyPr>
          <a:lstStyle/>
          <a:p>
            <a:pPr algn="ctr"/>
            <a:r>
              <a:rPr kumimoji="1" lang="ja-JP" altLang="en-US" dirty="0" smtClean="0"/>
              <a:t>オムニチャネル</a:t>
            </a:r>
            <a:endParaRPr kumimoji="1" lang="ja-JP" altLang="en-US" dirty="0"/>
          </a:p>
        </p:txBody>
      </p:sp>
      <p:pic>
        <p:nvPicPr>
          <p:cNvPr id="11" name="図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30217" y="1370134"/>
            <a:ext cx="2423583" cy="2160785"/>
          </a:xfrm>
          <a:prstGeom prst="rect">
            <a:avLst/>
          </a:prstGeom>
        </p:spPr>
      </p:pic>
      <p:sp>
        <p:nvSpPr>
          <p:cNvPr id="12" name="テキスト ボックス 11"/>
          <p:cNvSpPr txBox="1"/>
          <p:nvPr/>
        </p:nvSpPr>
        <p:spPr>
          <a:xfrm>
            <a:off x="9121774" y="3595515"/>
            <a:ext cx="2040467" cy="369332"/>
          </a:xfrm>
          <a:prstGeom prst="rect">
            <a:avLst/>
          </a:prstGeom>
          <a:noFill/>
        </p:spPr>
        <p:txBody>
          <a:bodyPr wrap="square" rtlCol="0">
            <a:spAutoFit/>
          </a:bodyPr>
          <a:lstStyle/>
          <a:p>
            <a:pPr algn="ctr"/>
            <a:r>
              <a:rPr kumimoji="1" lang="en-US" altLang="ja-JP" dirty="0" smtClean="0"/>
              <a:t>Telework</a:t>
            </a:r>
            <a:endParaRPr kumimoji="1" lang="ja-JP" altLang="en-US" dirty="0"/>
          </a:p>
        </p:txBody>
      </p:sp>
    </p:spTree>
    <p:extLst>
      <p:ext uri="{BB962C8B-B14F-4D97-AF65-F5344CB8AC3E}">
        <p14:creationId xmlns:p14="http://schemas.microsoft.com/office/powerpoint/2010/main" val="1654027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タイムマシン経営</a:t>
            </a:r>
            <a:endParaRPr kumimoji="1" lang="ja-JP" altLang="en-US"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650" y="2050018"/>
            <a:ext cx="2216150" cy="1666848"/>
          </a:xfrm>
          <a:prstGeom prst="rect">
            <a:avLst/>
          </a:prstGeom>
        </p:spPr>
      </p:pic>
      <p:pic>
        <p:nvPicPr>
          <p:cNvPr id="5" name="図 4"/>
          <p:cNvPicPr>
            <a:picLocks noChangeAspect="1"/>
          </p:cNvPicPr>
          <p:nvPr/>
        </p:nvPicPr>
        <p:blipFill>
          <a:blip r:embed="rId4"/>
          <a:stretch>
            <a:fillRect/>
          </a:stretch>
        </p:blipFill>
        <p:spPr>
          <a:xfrm>
            <a:off x="1457324" y="4521199"/>
            <a:ext cx="2336801" cy="1557867"/>
          </a:xfrm>
          <a:prstGeom prst="rect">
            <a:avLst/>
          </a:prstGeom>
        </p:spPr>
      </p:pic>
      <p:sp>
        <p:nvSpPr>
          <p:cNvPr id="6" name="下矢印 5"/>
          <p:cNvSpPr/>
          <p:nvPr/>
        </p:nvSpPr>
        <p:spPr>
          <a:xfrm>
            <a:off x="2413000" y="3886200"/>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0584" y="305885"/>
            <a:ext cx="2216150" cy="1666848"/>
          </a:xfrm>
          <a:prstGeom prst="rect">
            <a:avLst/>
          </a:prstGeom>
        </p:spPr>
      </p:pic>
      <p:pic>
        <p:nvPicPr>
          <p:cNvPr id="8" name="図 7"/>
          <p:cNvPicPr>
            <a:picLocks noChangeAspect="1"/>
          </p:cNvPicPr>
          <p:nvPr/>
        </p:nvPicPr>
        <p:blipFill>
          <a:blip r:embed="rId4"/>
          <a:stretch>
            <a:fillRect/>
          </a:stretch>
        </p:blipFill>
        <p:spPr>
          <a:xfrm>
            <a:off x="7570258" y="2777066"/>
            <a:ext cx="2336801" cy="1557867"/>
          </a:xfrm>
          <a:prstGeom prst="rect">
            <a:avLst/>
          </a:prstGeom>
        </p:spPr>
      </p:pic>
      <p:sp>
        <p:nvSpPr>
          <p:cNvPr id="9" name="下矢印 8"/>
          <p:cNvSpPr/>
          <p:nvPr/>
        </p:nvSpPr>
        <p:spPr>
          <a:xfrm>
            <a:off x="8212667" y="2142067"/>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flipV="1">
            <a:off x="8738658" y="2142066"/>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7570258" y="5198533"/>
            <a:ext cx="2336801" cy="1557867"/>
          </a:xfrm>
          <a:prstGeom prst="rect">
            <a:avLst/>
          </a:prstGeom>
        </p:spPr>
      </p:pic>
      <p:sp>
        <p:nvSpPr>
          <p:cNvPr id="12" name="下矢印 11"/>
          <p:cNvSpPr/>
          <p:nvPr/>
        </p:nvSpPr>
        <p:spPr>
          <a:xfrm>
            <a:off x="8517996" y="4521199"/>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773053" y="3965601"/>
            <a:ext cx="1155172" cy="369332"/>
          </a:xfrm>
          <a:prstGeom prst="rect">
            <a:avLst/>
          </a:prstGeom>
          <a:noFill/>
        </p:spPr>
        <p:txBody>
          <a:bodyPr wrap="square" rtlCol="0">
            <a:spAutoFit/>
          </a:bodyPr>
          <a:lstStyle/>
          <a:p>
            <a:pPr algn="ctr"/>
            <a:r>
              <a:rPr kumimoji="1" lang="en-US" altLang="ja-JP" smtClean="0"/>
              <a:t>Global</a:t>
            </a:r>
            <a:endParaRPr kumimoji="1" lang="ja-JP" altLang="en-US" dirty="0"/>
          </a:p>
        </p:txBody>
      </p:sp>
      <p:sp>
        <p:nvSpPr>
          <p:cNvPr id="14" name="テキスト ボックス 13"/>
          <p:cNvSpPr txBox="1"/>
          <p:nvPr/>
        </p:nvSpPr>
        <p:spPr>
          <a:xfrm>
            <a:off x="2976562" y="3780935"/>
            <a:ext cx="2958572" cy="369332"/>
          </a:xfrm>
          <a:prstGeom prst="rect">
            <a:avLst/>
          </a:prstGeom>
          <a:noFill/>
        </p:spPr>
        <p:txBody>
          <a:bodyPr wrap="square" rtlCol="0">
            <a:spAutoFit/>
          </a:bodyPr>
          <a:lstStyle/>
          <a:p>
            <a:r>
              <a:rPr kumimoji="1" lang="en-US" altLang="ja-JP" dirty="0" smtClean="0"/>
              <a:t>IT</a:t>
            </a:r>
            <a:r>
              <a:rPr kumimoji="1" lang="ja-JP" altLang="en-US" dirty="0" smtClean="0"/>
              <a:t>でも商社系がいましたが。。</a:t>
            </a:r>
            <a:endParaRPr kumimoji="1" lang="ja-JP" altLang="en-US" dirty="0"/>
          </a:p>
        </p:txBody>
      </p:sp>
      <p:sp>
        <p:nvSpPr>
          <p:cNvPr id="15" name="テキスト ボックス 14"/>
          <p:cNvSpPr txBox="1"/>
          <p:nvPr/>
        </p:nvSpPr>
        <p:spPr>
          <a:xfrm>
            <a:off x="9928225" y="3094334"/>
            <a:ext cx="1634067" cy="923330"/>
          </a:xfrm>
          <a:prstGeom prst="rect">
            <a:avLst/>
          </a:prstGeom>
          <a:noFill/>
        </p:spPr>
        <p:txBody>
          <a:bodyPr wrap="square" rtlCol="0">
            <a:spAutoFit/>
          </a:bodyPr>
          <a:lstStyle/>
          <a:p>
            <a:pPr marL="285750" indent="-285750">
              <a:buFont typeface="Arial" charset="0"/>
              <a:buChar char="•"/>
            </a:pPr>
            <a:r>
              <a:rPr kumimoji="1" lang="ja-JP" altLang="en-US" dirty="0" smtClean="0"/>
              <a:t>楽天</a:t>
            </a:r>
            <a:endParaRPr lang="ja-JP" altLang="en-US" dirty="0" smtClean="0"/>
          </a:p>
          <a:p>
            <a:pPr marL="285750" indent="-285750">
              <a:buFont typeface="Arial" charset="0"/>
              <a:buChar char="•"/>
            </a:pPr>
            <a:r>
              <a:rPr kumimoji="1" lang="ja-JP" altLang="en-US" dirty="0" smtClean="0"/>
              <a:t>ファストリ</a:t>
            </a:r>
          </a:p>
          <a:p>
            <a:pPr marL="285750" indent="-285750">
              <a:buFont typeface="Arial" charset="0"/>
              <a:buChar char="•"/>
            </a:pPr>
            <a:r>
              <a:rPr kumimoji="1" lang="ja-JP" altLang="en-US" dirty="0" smtClean="0"/>
              <a:t>他</a:t>
            </a:r>
          </a:p>
        </p:txBody>
      </p:sp>
    </p:spTree>
    <p:extLst>
      <p:ext uri="{BB962C8B-B14F-4D97-AF65-F5344CB8AC3E}">
        <p14:creationId xmlns:p14="http://schemas.microsoft.com/office/powerpoint/2010/main" val="2051766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技術視点</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技術カテゴリ</a:t>
            </a:r>
          </a:p>
          <a:p>
            <a:pPr lvl="1"/>
            <a:r>
              <a:rPr lang="ja-JP" altLang="en-US" dirty="0" smtClean="0">
                <a:latin typeface="Meiryo" charset="-128"/>
                <a:ea typeface="Meiryo" charset="-128"/>
                <a:cs typeface="Meiryo" charset="-128"/>
              </a:rPr>
              <a:t>モバイル技術</a:t>
            </a:r>
          </a:p>
          <a:p>
            <a:pPr lvl="1"/>
            <a:r>
              <a:rPr lang="ja-JP" altLang="en-US" dirty="0" smtClean="0">
                <a:latin typeface="Meiryo" charset="-128"/>
                <a:ea typeface="Meiryo" charset="-128"/>
                <a:cs typeface="Meiryo" charset="-128"/>
              </a:rPr>
              <a:t>クラウド技術</a:t>
            </a:r>
          </a:p>
          <a:p>
            <a:endParaRPr lang="ja-JP" altLang="en-US" dirty="0">
              <a:latin typeface="Meiryo" charset="-128"/>
              <a:ea typeface="Meiryo" charset="-128"/>
              <a:cs typeface="Meiryo" charset="-128"/>
            </a:endParaRPr>
          </a:p>
          <a:p>
            <a:r>
              <a:rPr lang="ja-JP" altLang="en-US" dirty="0" smtClean="0">
                <a:latin typeface="Meiryo" charset="-128"/>
                <a:ea typeface="Meiryo" charset="-128"/>
                <a:cs typeface="Meiryo" charset="-128"/>
              </a:rPr>
              <a:t>実施すること</a:t>
            </a:r>
          </a:p>
          <a:p>
            <a:pPr lvl="1"/>
            <a:r>
              <a:rPr lang="ja-JP" altLang="en-US" dirty="0" smtClean="0">
                <a:latin typeface="Meiryo" charset="-128"/>
                <a:ea typeface="Meiryo" charset="-128"/>
                <a:cs typeface="Meiryo" charset="-128"/>
              </a:rPr>
              <a:t>サービスの</a:t>
            </a:r>
            <a:r>
              <a:rPr lang="en-US" altLang="ja-JP" dirty="0" smtClean="0">
                <a:latin typeface="Meiryo" charset="-128"/>
                <a:ea typeface="Meiryo" charset="-128"/>
                <a:cs typeface="Meiryo" charset="-128"/>
              </a:rPr>
              <a:t>Produce</a:t>
            </a:r>
            <a:endParaRPr lang="ja-JP" altLang="en-US" dirty="0" smtClean="0">
              <a:latin typeface="Meiryo" charset="-128"/>
              <a:ea typeface="Meiryo" charset="-128"/>
              <a:cs typeface="Meiryo" charset="-128"/>
            </a:endParaRPr>
          </a:p>
          <a:p>
            <a:pPr lvl="1"/>
            <a:r>
              <a:rPr lang="ja-JP" altLang="en-US" dirty="0" smtClean="0">
                <a:latin typeface="Meiryo" charset="-128"/>
                <a:ea typeface="Meiryo" charset="-128"/>
                <a:cs typeface="Meiryo" charset="-128"/>
              </a:rPr>
              <a:t>サービスの</a:t>
            </a:r>
            <a:r>
              <a:rPr lang="en-US" altLang="ja-JP" dirty="0" smtClean="0">
                <a:latin typeface="Meiryo" charset="-128"/>
                <a:ea typeface="Meiryo" charset="-128"/>
                <a:cs typeface="Meiryo" charset="-128"/>
              </a:rPr>
              <a:t>Build</a:t>
            </a:r>
            <a:endParaRPr lang="ja-JP" altLang="en-US" dirty="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5647267" y="584199"/>
            <a:ext cx="5236203" cy="4706037"/>
          </a:xfrm>
          <a:prstGeom prst="rect">
            <a:avLst/>
          </a:prstGeom>
        </p:spPr>
      </p:pic>
      <p:sp>
        <p:nvSpPr>
          <p:cNvPr id="5" name="テキスト ボックス 4"/>
          <p:cNvSpPr txBox="1"/>
          <p:nvPr/>
        </p:nvSpPr>
        <p:spPr>
          <a:xfrm>
            <a:off x="1193801" y="5290236"/>
            <a:ext cx="10668000" cy="1384995"/>
          </a:xfrm>
          <a:prstGeom prst="rect">
            <a:avLst/>
          </a:prstGeom>
          <a:noFill/>
        </p:spPr>
        <p:txBody>
          <a:bodyPr wrap="square" rtlCol="0">
            <a:spAutoFit/>
          </a:bodyPr>
          <a:lstStyle/>
          <a:p>
            <a:r>
              <a:rPr kumimoji="1" lang="ja-JP" altLang="en-US" sz="2800" u="sng" dirty="0" smtClean="0"/>
              <a:t>色々部品が安くなって</a:t>
            </a:r>
          </a:p>
          <a:p>
            <a:r>
              <a:rPr kumimoji="1" lang="ja-JP" altLang="en-US" sz="2800" u="sng" dirty="0" smtClean="0"/>
              <a:t>沢山の人が作り、使い、経験曲線によって</a:t>
            </a:r>
          </a:p>
          <a:p>
            <a:r>
              <a:rPr kumimoji="1" lang="en-US" altLang="ja-JP" sz="2800" u="sng" dirty="0" smtClean="0"/>
              <a:t>CAPEX</a:t>
            </a:r>
            <a:r>
              <a:rPr kumimoji="1" lang="ja-JP" altLang="en-US" sz="2800" u="sng" dirty="0" smtClean="0"/>
              <a:t>、</a:t>
            </a:r>
            <a:r>
              <a:rPr kumimoji="1" lang="en-US" altLang="ja-JP" sz="2800" u="sng" dirty="0" smtClean="0"/>
              <a:t>OPEX</a:t>
            </a:r>
            <a:r>
              <a:rPr kumimoji="1" lang="ja-JP" altLang="en-US" sz="2800" u="sng" dirty="0" smtClean="0"/>
              <a:t>が下がり、「誰でも使えるものになった」</a:t>
            </a:r>
            <a:endParaRPr kumimoji="1" lang="ja-JP" altLang="en-US" sz="2800" u="sng" dirty="0"/>
          </a:p>
        </p:txBody>
      </p:sp>
    </p:spTree>
    <p:extLst>
      <p:ext uri="{BB962C8B-B14F-4D97-AF65-F5344CB8AC3E}">
        <p14:creationId xmlns:p14="http://schemas.microsoft.com/office/powerpoint/2010/main" val="1693871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a:tabLst>
                <a:tab pos="4932363" algn="l"/>
              </a:tabLst>
            </a:pPr>
            <a:r>
              <a:rPr kumimoji="1" lang="ja-JP" altLang="en-US" dirty="0" smtClean="0"/>
              <a:t>センサーの導入と</a:t>
            </a:r>
            <a:r>
              <a:rPr kumimoji="1" lang="en-US" altLang="ja-JP" dirty="0" smtClean="0"/>
              <a:t>”IoT” </a:t>
            </a:r>
            <a:r>
              <a:rPr kumimoji="1" lang="ja-JP" altLang="en-US" dirty="0" smtClean="0"/>
              <a:t>が「加わる」</a:t>
            </a:r>
            <a:endParaRPr kumimoji="1" lang="ja-JP" altLang="en-US" dirty="0"/>
          </a:p>
        </p:txBody>
      </p:sp>
      <p:pic>
        <p:nvPicPr>
          <p:cNvPr id="6" name="図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9467" y="1495631"/>
            <a:ext cx="8644467" cy="4720009"/>
          </a:xfrm>
          <a:prstGeom prst="rect">
            <a:avLst/>
          </a:prstGeom>
        </p:spPr>
      </p:pic>
      <p:sp>
        <p:nvSpPr>
          <p:cNvPr id="7" name="テキスト ボックス 6"/>
          <p:cNvSpPr txBox="1"/>
          <p:nvPr/>
        </p:nvSpPr>
        <p:spPr>
          <a:xfrm>
            <a:off x="8238067" y="6299199"/>
            <a:ext cx="2175933" cy="369332"/>
          </a:xfrm>
          <a:prstGeom prst="rect">
            <a:avLst/>
          </a:prstGeom>
          <a:noFill/>
        </p:spPr>
        <p:txBody>
          <a:bodyPr wrap="square" rtlCol="0">
            <a:spAutoFit/>
          </a:bodyPr>
          <a:lstStyle/>
          <a:p>
            <a:pPr marL="0" lvl="1"/>
            <a:r>
              <a:rPr lang="en-US" altLang="ja-JP" dirty="0">
                <a:hlinkClick r:id="rId4"/>
              </a:rPr>
              <a:t>http://</a:t>
            </a:r>
            <a:r>
              <a:rPr lang="en-US" altLang="ja-JP" dirty="0" smtClean="0">
                <a:hlinkClick r:id="rId4"/>
              </a:rPr>
              <a:t>goo.gl/I27Km9</a:t>
            </a:r>
            <a:endParaRPr lang="ja-JP" altLang="en-US" dirty="0" smtClean="0"/>
          </a:p>
        </p:txBody>
      </p:sp>
    </p:spTree>
    <p:extLst>
      <p:ext uri="{BB962C8B-B14F-4D97-AF65-F5344CB8AC3E}">
        <p14:creationId xmlns:p14="http://schemas.microsoft.com/office/powerpoint/2010/main" val="30409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487"/>
            <a:ext cx="12192000" cy="685702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22632" y="1594131"/>
            <a:ext cx="11697259" cy="5063562"/>
            <a:chOff x="450424" y="1625600"/>
            <a:chExt cx="11931813" cy="5165097"/>
          </a:xfrm>
        </p:grpSpPr>
        <p:pic>
          <p:nvPicPr>
            <p:cNvPr id="19" name="Surface Hub"/>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424" y="1625600"/>
              <a:ext cx="6020225" cy="3375340"/>
            </a:xfrm>
            <a:prstGeom prst="rect">
              <a:avLst/>
            </a:prstGeom>
          </p:spPr>
        </p:pic>
        <p:pic>
          <p:nvPicPr>
            <p:cNvPr id="20" name="Headse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5139" y="2247342"/>
              <a:ext cx="3079567" cy="1606730"/>
            </a:xfrm>
            <a:prstGeom prst="rect">
              <a:avLst/>
            </a:prstGeom>
          </p:spPr>
        </p:pic>
        <p:pic>
          <p:nvPicPr>
            <p:cNvPr id="4" name="Phablet"/>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6406" y="5693832"/>
              <a:ext cx="588131" cy="678489"/>
            </a:xfrm>
            <a:prstGeom prst="rect">
              <a:avLst/>
            </a:prstGeom>
          </p:spPr>
        </p:pic>
        <p:pic>
          <p:nvPicPr>
            <p:cNvPr id="34" name="Phon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49889" y="5843226"/>
              <a:ext cx="433475" cy="500071"/>
            </a:xfrm>
            <a:prstGeom prst="rect">
              <a:avLst/>
            </a:prstGeom>
          </p:spPr>
        </p:pic>
        <p:pic>
          <p:nvPicPr>
            <p:cNvPr id="35" name="Small Tablet"/>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1962" y="5402115"/>
              <a:ext cx="840851" cy="1003976"/>
            </a:xfrm>
            <a:prstGeom prst="rect">
              <a:avLst/>
            </a:prstGeom>
          </p:spPr>
        </p:pic>
        <p:pic>
          <p:nvPicPr>
            <p:cNvPr id="6" name="2-in-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26189" y="5190863"/>
              <a:ext cx="2064993" cy="1419339"/>
            </a:xfrm>
            <a:prstGeom prst="rect">
              <a:avLst/>
            </a:prstGeom>
          </p:spPr>
        </p:pic>
        <p:pic>
          <p:nvPicPr>
            <p:cNvPr id="3" name="Laptop"/>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7512" y="5063743"/>
              <a:ext cx="2473015" cy="1546460"/>
            </a:xfrm>
            <a:prstGeom prst="rect">
              <a:avLst/>
            </a:prstGeom>
          </p:spPr>
        </p:pic>
        <p:pic>
          <p:nvPicPr>
            <p:cNvPr id="7" name="Desktop"/>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55202" y="4364601"/>
              <a:ext cx="4152793" cy="2336638"/>
            </a:xfrm>
            <a:prstGeom prst="rect">
              <a:avLst/>
            </a:prstGeom>
          </p:spPr>
        </p:pic>
        <p:pic>
          <p:nvPicPr>
            <p:cNvPr id="25" name="IoT"/>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3585" y="5944369"/>
              <a:ext cx="577762" cy="375114"/>
            </a:xfrm>
            <a:prstGeom prst="rect">
              <a:avLst/>
            </a:prstGeom>
            <a:effectLst>
              <a:outerShdw blurRad="76200" dir="18900000" sy="23000" kx="-1200000" algn="bl" rotWithShape="0">
                <a:prstClr val="black">
                  <a:alpha val="20000"/>
                </a:prstClr>
              </a:outerShdw>
            </a:effectLst>
          </p:spPr>
        </p:pic>
        <p:pic>
          <p:nvPicPr>
            <p:cNvPr id="33" name="Xbox"/>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64348" y="4386052"/>
              <a:ext cx="4017889" cy="2404645"/>
            </a:xfrm>
            <a:prstGeom prst="rect">
              <a:avLst/>
            </a:prstGeom>
          </p:spPr>
        </p:pic>
      </p:grpSp>
      <p:sp>
        <p:nvSpPr>
          <p:cNvPr id="18" name="Windows 10 to Shrink"/>
          <p:cNvSpPr>
            <a:spLocks noEditPoints="1"/>
          </p:cNvSpPr>
          <p:nvPr/>
        </p:nvSpPr>
        <p:spPr bwMode="auto">
          <a:xfrm>
            <a:off x="2539871" y="2793584"/>
            <a:ext cx="7096696" cy="1302214"/>
          </a:xfrm>
          <a:custGeom>
            <a:avLst/>
            <a:gdLst>
              <a:gd name="T0" fmla="*/ 196 w 2428"/>
              <a:gd name="T1" fmla="*/ 218 h 443"/>
              <a:gd name="T2" fmla="*/ 823 w 2428"/>
              <a:gd name="T3" fmla="*/ 317 h 443"/>
              <a:gd name="T4" fmla="*/ 674 w 2428"/>
              <a:gd name="T5" fmla="*/ 291 h 443"/>
              <a:gd name="T6" fmla="*/ 607 w 2428"/>
              <a:gd name="T7" fmla="*/ 88 h 443"/>
              <a:gd name="T8" fmla="*/ 741 w 2428"/>
              <a:gd name="T9" fmla="*/ 159 h 443"/>
              <a:gd name="T10" fmla="*/ 806 w 2428"/>
              <a:gd name="T11" fmla="*/ 352 h 443"/>
              <a:gd name="T12" fmla="*/ 829 w 2428"/>
              <a:gd name="T13" fmla="*/ 292 h 443"/>
              <a:gd name="T14" fmla="*/ 196 w 2428"/>
              <a:gd name="T15" fmla="*/ 225 h 443"/>
              <a:gd name="T16" fmla="*/ 973 w 2428"/>
              <a:gd name="T17" fmla="*/ 164 h 443"/>
              <a:gd name="T18" fmla="*/ 188 w 2428"/>
              <a:gd name="T19" fmla="*/ 218 h 443"/>
              <a:gd name="T20" fmla="*/ 0 w 2428"/>
              <a:gd name="T21" fmla="*/ 381 h 443"/>
              <a:gd name="T22" fmla="*/ 0 w 2428"/>
              <a:gd name="T23" fmla="*/ 381 h 443"/>
              <a:gd name="T24" fmla="*/ 944 w 2428"/>
              <a:gd name="T25" fmla="*/ 116 h 443"/>
              <a:gd name="T26" fmla="*/ 972 w 2428"/>
              <a:gd name="T27" fmla="*/ 88 h 443"/>
              <a:gd name="T28" fmla="*/ 1383 w 2428"/>
              <a:gd name="T29" fmla="*/ 352 h 443"/>
              <a:gd name="T30" fmla="*/ 1288 w 2428"/>
              <a:gd name="T31" fmla="*/ 357 h 443"/>
              <a:gd name="T32" fmla="*/ 1296 w 2428"/>
              <a:gd name="T33" fmla="*/ 159 h 443"/>
              <a:gd name="T34" fmla="*/ 1353 w 2428"/>
              <a:gd name="T35" fmla="*/ 239 h 443"/>
              <a:gd name="T36" fmla="*/ 1240 w 2428"/>
              <a:gd name="T37" fmla="*/ 261 h 443"/>
              <a:gd name="T38" fmla="*/ 1353 w 2428"/>
              <a:gd name="T39" fmla="*/ 267 h 443"/>
              <a:gd name="T40" fmla="*/ 1937 w 2428"/>
              <a:gd name="T41" fmla="*/ 231 h 443"/>
              <a:gd name="T42" fmla="*/ 2006 w 2428"/>
              <a:gd name="T43" fmla="*/ 198 h 443"/>
              <a:gd name="T44" fmla="*/ 1899 w 2428"/>
              <a:gd name="T45" fmla="*/ 214 h 443"/>
              <a:gd name="T46" fmla="*/ 1984 w 2428"/>
              <a:gd name="T47" fmla="*/ 305 h 443"/>
              <a:gd name="T48" fmla="*/ 1946 w 2428"/>
              <a:gd name="T49" fmla="*/ 357 h 443"/>
              <a:gd name="T50" fmla="*/ 1584 w 2428"/>
              <a:gd name="T51" fmla="*/ 185 h 443"/>
              <a:gd name="T52" fmla="*/ 1447 w 2428"/>
              <a:gd name="T53" fmla="*/ 330 h 443"/>
              <a:gd name="T54" fmla="*/ 1584 w 2428"/>
              <a:gd name="T55" fmla="*/ 185 h 443"/>
              <a:gd name="T56" fmla="*/ 1470 w 2428"/>
              <a:gd name="T57" fmla="*/ 204 h 443"/>
              <a:gd name="T58" fmla="*/ 1561 w 2428"/>
              <a:gd name="T59" fmla="*/ 312 h 443"/>
              <a:gd name="T60" fmla="*/ 1049 w 2428"/>
              <a:gd name="T61" fmla="*/ 195 h 443"/>
              <a:gd name="T62" fmla="*/ 1049 w 2428"/>
              <a:gd name="T63" fmla="*/ 352 h 443"/>
              <a:gd name="T64" fmla="*/ 1145 w 2428"/>
              <a:gd name="T65" fmla="*/ 245 h 443"/>
              <a:gd name="T66" fmla="*/ 1159 w 2428"/>
              <a:gd name="T67" fmla="*/ 179 h 443"/>
              <a:gd name="T68" fmla="*/ 1812 w 2428"/>
              <a:gd name="T69" fmla="*/ 323 h 443"/>
              <a:gd name="T70" fmla="*/ 1699 w 2428"/>
              <a:gd name="T71" fmla="*/ 305 h 443"/>
              <a:gd name="T72" fmla="*/ 1653 w 2428"/>
              <a:gd name="T73" fmla="*/ 164 h 443"/>
              <a:gd name="T74" fmla="*/ 1750 w 2428"/>
              <a:gd name="T75" fmla="*/ 217 h 443"/>
              <a:gd name="T76" fmla="*/ 1797 w 2428"/>
              <a:gd name="T77" fmla="*/ 352 h 443"/>
              <a:gd name="T78" fmla="*/ 1816 w 2428"/>
              <a:gd name="T79" fmla="*/ 306 h 443"/>
              <a:gd name="T80" fmla="*/ 2185 w 2428"/>
              <a:gd name="T81" fmla="*/ 352 h 443"/>
              <a:gd name="T82" fmla="*/ 2142 w 2428"/>
              <a:gd name="T83" fmla="*/ 149 h 443"/>
              <a:gd name="T84" fmla="*/ 2167 w 2428"/>
              <a:gd name="T85" fmla="*/ 106 h 443"/>
              <a:gd name="T86" fmla="*/ 2422 w 2428"/>
              <a:gd name="T87" fmla="*/ 277 h 443"/>
              <a:gd name="T88" fmla="*/ 2304 w 2428"/>
              <a:gd name="T89" fmla="*/ 348 h 443"/>
              <a:gd name="T90" fmla="*/ 2262 w 2428"/>
              <a:gd name="T91" fmla="*/ 164 h 443"/>
              <a:gd name="T92" fmla="*/ 2428 w 2428"/>
              <a:gd name="T93" fmla="*/ 219 h 443"/>
              <a:gd name="T94" fmla="*/ 2342 w 2428"/>
              <a:gd name="T95" fmla="*/ 3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8" h="443">
                <a:moveTo>
                  <a:pt x="196" y="35"/>
                </a:moveTo>
                <a:cubicBezTo>
                  <a:pt x="442" y="0"/>
                  <a:pt x="442" y="0"/>
                  <a:pt x="442" y="0"/>
                </a:cubicBezTo>
                <a:cubicBezTo>
                  <a:pt x="442" y="218"/>
                  <a:pt x="442" y="218"/>
                  <a:pt x="442" y="218"/>
                </a:cubicBezTo>
                <a:cubicBezTo>
                  <a:pt x="196" y="218"/>
                  <a:pt x="196" y="218"/>
                  <a:pt x="196" y="218"/>
                </a:cubicBezTo>
                <a:lnTo>
                  <a:pt x="196" y="35"/>
                </a:lnTo>
                <a:close/>
                <a:moveTo>
                  <a:pt x="829" y="292"/>
                </a:moveTo>
                <a:cubicBezTo>
                  <a:pt x="826" y="302"/>
                  <a:pt x="825" y="311"/>
                  <a:pt x="824" y="317"/>
                </a:cubicBezTo>
                <a:cubicBezTo>
                  <a:pt x="823" y="317"/>
                  <a:pt x="823" y="317"/>
                  <a:pt x="823" y="317"/>
                </a:cubicBezTo>
                <a:cubicBezTo>
                  <a:pt x="822" y="308"/>
                  <a:pt x="821" y="300"/>
                  <a:pt x="819" y="292"/>
                </a:cubicBezTo>
                <a:cubicBezTo>
                  <a:pt x="763" y="88"/>
                  <a:pt x="763" y="88"/>
                  <a:pt x="763" y="88"/>
                </a:cubicBezTo>
                <a:cubicBezTo>
                  <a:pt x="733" y="88"/>
                  <a:pt x="733" y="88"/>
                  <a:pt x="733" y="88"/>
                </a:cubicBezTo>
                <a:cubicBezTo>
                  <a:pt x="674" y="291"/>
                  <a:pt x="674" y="291"/>
                  <a:pt x="674" y="291"/>
                </a:cubicBezTo>
                <a:cubicBezTo>
                  <a:pt x="671" y="301"/>
                  <a:pt x="670" y="310"/>
                  <a:pt x="669" y="317"/>
                </a:cubicBezTo>
                <a:cubicBezTo>
                  <a:pt x="668" y="317"/>
                  <a:pt x="668" y="317"/>
                  <a:pt x="668" y="317"/>
                </a:cubicBezTo>
                <a:cubicBezTo>
                  <a:pt x="667" y="309"/>
                  <a:pt x="666" y="300"/>
                  <a:pt x="664" y="291"/>
                </a:cubicBezTo>
                <a:cubicBezTo>
                  <a:pt x="607" y="88"/>
                  <a:pt x="607" y="88"/>
                  <a:pt x="607" y="88"/>
                </a:cubicBezTo>
                <a:cubicBezTo>
                  <a:pt x="574" y="88"/>
                  <a:pt x="574" y="88"/>
                  <a:pt x="574" y="88"/>
                </a:cubicBezTo>
                <a:cubicBezTo>
                  <a:pt x="651" y="352"/>
                  <a:pt x="651" y="352"/>
                  <a:pt x="651" y="352"/>
                </a:cubicBezTo>
                <a:cubicBezTo>
                  <a:pt x="687" y="352"/>
                  <a:pt x="687" y="352"/>
                  <a:pt x="687" y="352"/>
                </a:cubicBezTo>
                <a:cubicBezTo>
                  <a:pt x="741" y="159"/>
                  <a:pt x="741" y="159"/>
                  <a:pt x="741" y="159"/>
                </a:cubicBezTo>
                <a:cubicBezTo>
                  <a:pt x="744" y="150"/>
                  <a:pt x="745" y="142"/>
                  <a:pt x="746" y="132"/>
                </a:cubicBezTo>
                <a:cubicBezTo>
                  <a:pt x="747" y="132"/>
                  <a:pt x="747" y="132"/>
                  <a:pt x="747" y="132"/>
                </a:cubicBezTo>
                <a:cubicBezTo>
                  <a:pt x="748" y="143"/>
                  <a:pt x="749" y="152"/>
                  <a:pt x="751" y="159"/>
                </a:cubicBezTo>
                <a:cubicBezTo>
                  <a:pt x="806" y="352"/>
                  <a:pt x="806" y="352"/>
                  <a:pt x="806" y="352"/>
                </a:cubicBezTo>
                <a:cubicBezTo>
                  <a:pt x="842" y="352"/>
                  <a:pt x="842" y="352"/>
                  <a:pt x="842" y="352"/>
                </a:cubicBezTo>
                <a:cubicBezTo>
                  <a:pt x="916" y="88"/>
                  <a:pt x="916" y="88"/>
                  <a:pt x="916" y="88"/>
                </a:cubicBezTo>
                <a:cubicBezTo>
                  <a:pt x="883" y="88"/>
                  <a:pt x="883" y="88"/>
                  <a:pt x="883" y="88"/>
                </a:cubicBezTo>
                <a:lnTo>
                  <a:pt x="829" y="292"/>
                </a:lnTo>
                <a:close/>
                <a:moveTo>
                  <a:pt x="196" y="408"/>
                </a:moveTo>
                <a:cubicBezTo>
                  <a:pt x="442" y="443"/>
                  <a:pt x="442" y="443"/>
                  <a:pt x="442" y="443"/>
                </a:cubicBezTo>
                <a:cubicBezTo>
                  <a:pt x="442" y="225"/>
                  <a:pt x="442" y="225"/>
                  <a:pt x="442" y="225"/>
                </a:cubicBezTo>
                <a:cubicBezTo>
                  <a:pt x="196" y="225"/>
                  <a:pt x="196" y="225"/>
                  <a:pt x="196" y="225"/>
                </a:cubicBezTo>
                <a:lnTo>
                  <a:pt x="196" y="408"/>
                </a:lnTo>
                <a:close/>
                <a:moveTo>
                  <a:pt x="943" y="352"/>
                </a:moveTo>
                <a:cubicBezTo>
                  <a:pt x="973" y="352"/>
                  <a:pt x="973" y="352"/>
                  <a:pt x="973" y="352"/>
                </a:cubicBezTo>
                <a:cubicBezTo>
                  <a:pt x="973" y="164"/>
                  <a:pt x="973" y="164"/>
                  <a:pt x="973" y="164"/>
                </a:cubicBezTo>
                <a:cubicBezTo>
                  <a:pt x="943" y="164"/>
                  <a:pt x="943" y="164"/>
                  <a:pt x="943" y="164"/>
                </a:cubicBezTo>
                <a:lnTo>
                  <a:pt x="943" y="352"/>
                </a:lnTo>
                <a:close/>
                <a:moveTo>
                  <a:pt x="0" y="218"/>
                </a:moveTo>
                <a:cubicBezTo>
                  <a:pt x="188" y="218"/>
                  <a:pt x="188" y="218"/>
                  <a:pt x="188" y="218"/>
                </a:cubicBezTo>
                <a:cubicBezTo>
                  <a:pt x="188" y="36"/>
                  <a:pt x="188" y="36"/>
                  <a:pt x="188" y="36"/>
                </a:cubicBezTo>
                <a:cubicBezTo>
                  <a:pt x="0" y="62"/>
                  <a:pt x="0" y="62"/>
                  <a:pt x="0" y="62"/>
                </a:cubicBezTo>
                <a:lnTo>
                  <a:pt x="0" y="218"/>
                </a:lnTo>
                <a:close/>
                <a:moveTo>
                  <a:pt x="0" y="381"/>
                </a:moveTo>
                <a:cubicBezTo>
                  <a:pt x="188" y="407"/>
                  <a:pt x="188" y="407"/>
                  <a:pt x="188" y="407"/>
                </a:cubicBezTo>
                <a:cubicBezTo>
                  <a:pt x="188" y="225"/>
                  <a:pt x="188" y="225"/>
                  <a:pt x="188" y="225"/>
                </a:cubicBezTo>
                <a:cubicBezTo>
                  <a:pt x="0" y="225"/>
                  <a:pt x="0" y="225"/>
                  <a:pt x="0" y="225"/>
                </a:cubicBezTo>
                <a:lnTo>
                  <a:pt x="0" y="381"/>
                </a:lnTo>
                <a:close/>
                <a:moveTo>
                  <a:pt x="958" y="82"/>
                </a:moveTo>
                <a:cubicBezTo>
                  <a:pt x="953" y="82"/>
                  <a:pt x="948" y="84"/>
                  <a:pt x="944" y="88"/>
                </a:cubicBezTo>
                <a:cubicBezTo>
                  <a:pt x="940" y="92"/>
                  <a:pt x="939" y="96"/>
                  <a:pt x="939" y="101"/>
                </a:cubicBezTo>
                <a:cubicBezTo>
                  <a:pt x="939" y="107"/>
                  <a:pt x="940" y="112"/>
                  <a:pt x="944" y="116"/>
                </a:cubicBezTo>
                <a:cubicBezTo>
                  <a:pt x="948" y="119"/>
                  <a:pt x="953" y="121"/>
                  <a:pt x="958" y="121"/>
                </a:cubicBezTo>
                <a:cubicBezTo>
                  <a:pt x="964" y="121"/>
                  <a:pt x="968" y="119"/>
                  <a:pt x="972" y="116"/>
                </a:cubicBezTo>
                <a:cubicBezTo>
                  <a:pt x="976" y="112"/>
                  <a:pt x="978" y="107"/>
                  <a:pt x="978" y="101"/>
                </a:cubicBezTo>
                <a:cubicBezTo>
                  <a:pt x="978" y="96"/>
                  <a:pt x="976" y="91"/>
                  <a:pt x="972" y="88"/>
                </a:cubicBezTo>
                <a:cubicBezTo>
                  <a:pt x="969" y="84"/>
                  <a:pt x="964" y="82"/>
                  <a:pt x="958" y="82"/>
                </a:cubicBezTo>
                <a:close/>
                <a:moveTo>
                  <a:pt x="1353" y="73"/>
                </a:moveTo>
                <a:cubicBezTo>
                  <a:pt x="1383" y="73"/>
                  <a:pt x="1383" y="73"/>
                  <a:pt x="1383" y="73"/>
                </a:cubicBezTo>
                <a:cubicBezTo>
                  <a:pt x="1383" y="352"/>
                  <a:pt x="1383" y="352"/>
                  <a:pt x="1383" y="352"/>
                </a:cubicBezTo>
                <a:cubicBezTo>
                  <a:pt x="1353" y="352"/>
                  <a:pt x="1353" y="352"/>
                  <a:pt x="1353" y="352"/>
                </a:cubicBezTo>
                <a:cubicBezTo>
                  <a:pt x="1353" y="320"/>
                  <a:pt x="1353" y="320"/>
                  <a:pt x="1353" y="320"/>
                </a:cubicBezTo>
                <a:cubicBezTo>
                  <a:pt x="1353" y="320"/>
                  <a:pt x="1353" y="320"/>
                  <a:pt x="1353" y="320"/>
                </a:cubicBezTo>
                <a:cubicBezTo>
                  <a:pt x="1339" y="345"/>
                  <a:pt x="1317" y="357"/>
                  <a:pt x="1288" y="357"/>
                </a:cubicBezTo>
                <a:cubicBezTo>
                  <a:pt x="1264" y="357"/>
                  <a:pt x="1245" y="348"/>
                  <a:pt x="1231" y="331"/>
                </a:cubicBezTo>
                <a:cubicBezTo>
                  <a:pt x="1217" y="314"/>
                  <a:pt x="1210" y="291"/>
                  <a:pt x="1210" y="263"/>
                </a:cubicBezTo>
                <a:cubicBezTo>
                  <a:pt x="1210" y="232"/>
                  <a:pt x="1217" y="206"/>
                  <a:pt x="1233" y="188"/>
                </a:cubicBezTo>
                <a:cubicBezTo>
                  <a:pt x="1249" y="169"/>
                  <a:pt x="1270" y="159"/>
                  <a:pt x="1296" y="159"/>
                </a:cubicBezTo>
                <a:cubicBezTo>
                  <a:pt x="1322" y="159"/>
                  <a:pt x="1341" y="169"/>
                  <a:pt x="1353" y="190"/>
                </a:cubicBezTo>
                <a:cubicBezTo>
                  <a:pt x="1353" y="190"/>
                  <a:pt x="1353" y="190"/>
                  <a:pt x="1353" y="190"/>
                </a:cubicBezTo>
                <a:lnTo>
                  <a:pt x="1353" y="73"/>
                </a:lnTo>
                <a:close/>
                <a:moveTo>
                  <a:pt x="1353" y="239"/>
                </a:moveTo>
                <a:cubicBezTo>
                  <a:pt x="1353" y="224"/>
                  <a:pt x="1348" y="211"/>
                  <a:pt x="1338" y="200"/>
                </a:cubicBezTo>
                <a:cubicBezTo>
                  <a:pt x="1327" y="190"/>
                  <a:pt x="1315" y="185"/>
                  <a:pt x="1300" y="185"/>
                </a:cubicBezTo>
                <a:cubicBezTo>
                  <a:pt x="1282" y="185"/>
                  <a:pt x="1267" y="192"/>
                  <a:pt x="1257" y="205"/>
                </a:cubicBezTo>
                <a:cubicBezTo>
                  <a:pt x="1246" y="219"/>
                  <a:pt x="1240" y="237"/>
                  <a:pt x="1240" y="261"/>
                </a:cubicBezTo>
                <a:cubicBezTo>
                  <a:pt x="1240" y="283"/>
                  <a:pt x="1246" y="300"/>
                  <a:pt x="1256" y="312"/>
                </a:cubicBezTo>
                <a:cubicBezTo>
                  <a:pt x="1266" y="325"/>
                  <a:pt x="1279" y="331"/>
                  <a:pt x="1296" y="331"/>
                </a:cubicBezTo>
                <a:cubicBezTo>
                  <a:pt x="1313" y="331"/>
                  <a:pt x="1327" y="325"/>
                  <a:pt x="1337" y="313"/>
                </a:cubicBezTo>
                <a:cubicBezTo>
                  <a:pt x="1348" y="301"/>
                  <a:pt x="1353" y="286"/>
                  <a:pt x="1353" y="267"/>
                </a:cubicBezTo>
                <a:lnTo>
                  <a:pt x="1353" y="239"/>
                </a:lnTo>
                <a:close/>
                <a:moveTo>
                  <a:pt x="2004" y="270"/>
                </a:moveTo>
                <a:cubicBezTo>
                  <a:pt x="1997" y="262"/>
                  <a:pt x="1984" y="254"/>
                  <a:pt x="1966" y="246"/>
                </a:cubicBezTo>
                <a:cubicBezTo>
                  <a:pt x="1952" y="240"/>
                  <a:pt x="1942" y="235"/>
                  <a:pt x="1937" y="231"/>
                </a:cubicBezTo>
                <a:cubicBezTo>
                  <a:pt x="1933" y="226"/>
                  <a:pt x="1930" y="220"/>
                  <a:pt x="1930" y="211"/>
                </a:cubicBezTo>
                <a:cubicBezTo>
                  <a:pt x="1930" y="204"/>
                  <a:pt x="1933" y="197"/>
                  <a:pt x="1939" y="192"/>
                </a:cubicBezTo>
                <a:cubicBezTo>
                  <a:pt x="1945" y="187"/>
                  <a:pt x="1954" y="185"/>
                  <a:pt x="1963" y="185"/>
                </a:cubicBezTo>
                <a:cubicBezTo>
                  <a:pt x="1980" y="185"/>
                  <a:pt x="1994" y="189"/>
                  <a:pt x="2006" y="198"/>
                </a:cubicBezTo>
                <a:cubicBezTo>
                  <a:pt x="2006" y="168"/>
                  <a:pt x="2006" y="168"/>
                  <a:pt x="2006" y="168"/>
                </a:cubicBezTo>
                <a:cubicBezTo>
                  <a:pt x="1994" y="162"/>
                  <a:pt x="1981" y="159"/>
                  <a:pt x="1966" y="159"/>
                </a:cubicBezTo>
                <a:cubicBezTo>
                  <a:pt x="1947" y="159"/>
                  <a:pt x="1931" y="164"/>
                  <a:pt x="1918" y="175"/>
                </a:cubicBezTo>
                <a:cubicBezTo>
                  <a:pt x="1906" y="185"/>
                  <a:pt x="1899" y="198"/>
                  <a:pt x="1899" y="214"/>
                </a:cubicBezTo>
                <a:cubicBezTo>
                  <a:pt x="1899" y="227"/>
                  <a:pt x="1903" y="238"/>
                  <a:pt x="1910" y="246"/>
                </a:cubicBezTo>
                <a:cubicBezTo>
                  <a:pt x="1917" y="255"/>
                  <a:pt x="1928" y="262"/>
                  <a:pt x="1945" y="269"/>
                </a:cubicBezTo>
                <a:cubicBezTo>
                  <a:pt x="1962" y="277"/>
                  <a:pt x="1972" y="283"/>
                  <a:pt x="1977" y="287"/>
                </a:cubicBezTo>
                <a:cubicBezTo>
                  <a:pt x="1982" y="292"/>
                  <a:pt x="1984" y="298"/>
                  <a:pt x="1984" y="305"/>
                </a:cubicBezTo>
                <a:cubicBezTo>
                  <a:pt x="1984" y="322"/>
                  <a:pt x="1972" y="331"/>
                  <a:pt x="1948" y="331"/>
                </a:cubicBezTo>
                <a:cubicBezTo>
                  <a:pt x="1930" y="331"/>
                  <a:pt x="1914" y="325"/>
                  <a:pt x="1899" y="313"/>
                </a:cubicBezTo>
                <a:cubicBezTo>
                  <a:pt x="1899" y="346"/>
                  <a:pt x="1899" y="346"/>
                  <a:pt x="1899" y="346"/>
                </a:cubicBezTo>
                <a:cubicBezTo>
                  <a:pt x="1912" y="353"/>
                  <a:pt x="1928" y="357"/>
                  <a:pt x="1946" y="357"/>
                </a:cubicBezTo>
                <a:cubicBezTo>
                  <a:pt x="1967" y="357"/>
                  <a:pt x="1983" y="352"/>
                  <a:pt x="1996" y="342"/>
                </a:cubicBezTo>
                <a:cubicBezTo>
                  <a:pt x="2009" y="332"/>
                  <a:pt x="2015" y="318"/>
                  <a:pt x="2015" y="302"/>
                </a:cubicBezTo>
                <a:cubicBezTo>
                  <a:pt x="2015" y="289"/>
                  <a:pt x="2011" y="279"/>
                  <a:pt x="2004" y="270"/>
                </a:cubicBezTo>
                <a:close/>
                <a:moveTo>
                  <a:pt x="1584" y="185"/>
                </a:moveTo>
                <a:cubicBezTo>
                  <a:pt x="1600" y="203"/>
                  <a:pt x="1608" y="227"/>
                  <a:pt x="1608" y="257"/>
                </a:cubicBezTo>
                <a:cubicBezTo>
                  <a:pt x="1608" y="287"/>
                  <a:pt x="1600" y="311"/>
                  <a:pt x="1583" y="330"/>
                </a:cubicBezTo>
                <a:cubicBezTo>
                  <a:pt x="1566" y="348"/>
                  <a:pt x="1543" y="357"/>
                  <a:pt x="1514" y="357"/>
                </a:cubicBezTo>
                <a:cubicBezTo>
                  <a:pt x="1486" y="357"/>
                  <a:pt x="1464" y="348"/>
                  <a:pt x="1447" y="330"/>
                </a:cubicBezTo>
                <a:cubicBezTo>
                  <a:pt x="1431" y="313"/>
                  <a:pt x="1422" y="289"/>
                  <a:pt x="1422" y="260"/>
                </a:cubicBezTo>
                <a:cubicBezTo>
                  <a:pt x="1422" y="229"/>
                  <a:pt x="1431" y="204"/>
                  <a:pt x="1448" y="186"/>
                </a:cubicBezTo>
                <a:cubicBezTo>
                  <a:pt x="1465" y="168"/>
                  <a:pt x="1489" y="159"/>
                  <a:pt x="1519" y="159"/>
                </a:cubicBezTo>
                <a:cubicBezTo>
                  <a:pt x="1547" y="159"/>
                  <a:pt x="1568" y="168"/>
                  <a:pt x="1584" y="185"/>
                </a:cubicBezTo>
                <a:close/>
                <a:moveTo>
                  <a:pt x="1577" y="258"/>
                </a:moveTo>
                <a:cubicBezTo>
                  <a:pt x="1577" y="235"/>
                  <a:pt x="1572" y="217"/>
                  <a:pt x="1561" y="204"/>
                </a:cubicBezTo>
                <a:cubicBezTo>
                  <a:pt x="1551" y="191"/>
                  <a:pt x="1536" y="185"/>
                  <a:pt x="1516" y="185"/>
                </a:cubicBezTo>
                <a:cubicBezTo>
                  <a:pt x="1497" y="185"/>
                  <a:pt x="1482" y="191"/>
                  <a:pt x="1470" y="204"/>
                </a:cubicBezTo>
                <a:cubicBezTo>
                  <a:pt x="1459" y="217"/>
                  <a:pt x="1453" y="236"/>
                  <a:pt x="1453" y="259"/>
                </a:cubicBezTo>
                <a:cubicBezTo>
                  <a:pt x="1453" y="282"/>
                  <a:pt x="1459" y="299"/>
                  <a:pt x="1470" y="312"/>
                </a:cubicBezTo>
                <a:cubicBezTo>
                  <a:pt x="1482" y="325"/>
                  <a:pt x="1497" y="331"/>
                  <a:pt x="1516" y="331"/>
                </a:cubicBezTo>
                <a:cubicBezTo>
                  <a:pt x="1536" y="331"/>
                  <a:pt x="1551" y="325"/>
                  <a:pt x="1561" y="312"/>
                </a:cubicBezTo>
                <a:cubicBezTo>
                  <a:pt x="1572" y="300"/>
                  <a:pt x="1577" y="282"/>
                  <a:pt x="1577" y="258"/>
                </a:cubicBezTo>
                <a:close/>
                <a:moveTo>
                  <a:pt x="1111" y="159"/>
                </a:moveTo>
                <a:cubicBezTo>
                  <a:pt x="1084" y="159"/>
                  <a:pt x="1063" y="171"/>
                  <a:pt x="1049" y="195"/>
                </a:cubicBezTo>
                <a:cubicBezTo>
                  <a:pt x="1049" y="195"/>
                  <a:pt x="1049" y="195"/>
                  <a:pt x="1049" y="195"/>
                </a:cubicBezTo>
                <a:cubicBezTo>
                  <a:pt x="1049" y="164"/>
                  <a:pt x="1049" y="164"/>
                  <a:pt x="1049" y="164"/>
                </a:cubicBezTo>
                <a:cubicBezTo>
                  <a:pt x="1018" y="164"/>
                  <a:pt x="1018" y="164"/>
                  <a:pt x="1018" y="164"/>
                </a:cubicBezTo>
                <a:cubicBezTo>
                  <a:pt x="1018" y="352"/>
                  <a:pt x="1018" y="352"/>
                  <a:pt x="1018" y="352"/>
                </a:cubicBezTo>
                <a:cubicBezTo>
                  <a:pt x="1049" y="352"/>
                  <a:pt x="1049" y="352"/>
                  <a:pt x="1049" y="352"/>
                </a:cubicBezTo>
                <a:cubicBezTo>
                  <a:pt x="1049" y="245"/>
                  <a:pt x="1049" y="245"/>
                  <a:pt x="1049" y="245"/>
                </a:cubicBezTo>
                <a:cubicBezTo>
                  <a:pt x="1049" y="227"/>
                  <a:pt x="1054" y="213"/>
                  <a:pt x="1064" y="202"/>
                </a:cubicBezTo>
                <a:cubicBezTo>
                  <a:pt x="1074" y="191"/>
                  <a:pt x="1086" y="185"/>
                  <a:pt x="1101" y="185"/>
                </a:cubicBezTo>
                <a:cubicBezTo>
                  <a:pt x="1130" y="185"/>
                  <a:pt x="1145" y="205"/>
                  <a:pt x="1145" y="245"/>
                </a:cubicBezTo>
                <a:cubicBezTo>
                  <a:pt x="1145" y="352"/>
                  <a:pt x="1145" y="352"/>
                  <a:pt x="1145" y="352"/>
                </a:cubicBezTo>
                <a:cubicBezTo>
                  <a:pt x="1175" y="352"/>
                  <a:pt x="1175" y="352"/>
                  <a:pt x="1175" y="352"/>
                </a:cubicBezTo>
                <a:cubicBezTo>
                  <a:pt x="1175" y="237"/>
                  <a:pt x="1175" y="237"/>
                  <a:pt x="1175" y="237"/>
                </a:cubicBezTo>
                <a:cubicBezTo>
                  <a:pt x="1175" y="212"/>
                  <a:pt x="1169" y="193"/>
                  <a:pt x="1159" y="179"/>
                </a:cubicBezTo>
                <a:cubicBezTo>
                  <a:pt x="1148" y="166"/>
                  <a:pt x="1132" y="159"/>
                  <a:pt x="1111" y="159"/>
                </a:cubicBezTo>
                <a:close/>
                <a:moveTo>
                  <a:pt x="1816" y="306"/>
                </a:moveTo>
                <a:cubicBezTo>
                  <a:pt x="1815" y="311"/>
                  <a:pt x="1814" y="317"/>
                  <a:pt x="1813" y="323"/>
                </a:cubicBezTo>
                <a:cubicBezTo>
                  <a:pt x="1812" y="323"/>
                  <a:pt x="1812" y="323"/>
                  <a:pt x="1812" y="323"/>
                </a:cubicBezTo>
                <a:cubicBezTo>
                  <a:pt x="1811" y="316"/>
                  <a:pt x="1810" y="311"/>
                  <a:pt x="1809" y="306"/>
                </a:cubicBezTo>
                <a:cubicBezTo>
                  <a:pt x="1770" y="164"/>
                  <a:pt x="1770" y="164"/>
                  <a:pt x="1770" y="164"/>
                </a:cubicBezTo>
                <a:cubicBezTo>
                  <a:pt x="1742" y="164"/>
                  <a:pt x="1742" y="164"/>
                  <a:pt x="1742" y="164"/>
                </a:cubicBezTo>
                <a:cubicBezTo>
                  <a:pt x="1699" y="305"/>
                  <a:pt x="1699" y="305"/>
                  <a:pt x="1699" y="305"/>
                </a:cubicBezTo>
                <a:cubicBezTo>
                  <a:pt x="1697" y="312"/>
                  <a:pt x="1696" y="318"/>
                  <a:pt x="1696" y="323"/>
                </a:cubicBezTo>
                <a:cubicBezTo>
                  <a:pt x="1694" y="323"/>
                  <a:pt x="1694" y="323"/>
                  <a:pt x="1694" y="323"/>
                </a:cubicBezTo>
                <a:cubicBezTo>
                  <a:pt x="1694" y="316"/>
                  <a:pt x="1693" y="311"/>
                  <a:pt x="1692" y="306"/>
                </a:cubicBezTo>
                <a:cubicBezTo>
                  <a:pt x="1653" y="164"/>
                  <a:pt x="1653" y="164"/>
                  <a:pt x="1653" y="164"/>
                </a:cubicBezTo>
                <a:cubicBezTo>
                  <a:pt x="1621" y="164"/>
                  <a:pt x="1621" y="164"/>
                  <a:pt x="1621" y="164"/>
                </a:cubicBezTo>
                <a:cubicBezTo>
                  <a:pt x="1678" y="352"/>
                  <a:pt x="1678" y="352"/>
                  <a:pt x="1678" y="352"/>
                </a:cubicBezTo>
                <a:cubicBezTo>
                  <a:pt x="1708" y="352"/>
                  <a:pt x="1708" y="352"/>
                  <a:pt x="1708" y="352"/>
                </a:cubicBezTo>
                <a:cubicBezTo>
                  <a:pt x="1750" y="217"/>
                  <a:pt x="1750" y="217"/>
                  <a:pt x="1750" y="217"/>
                </a:cubicBezTo>
                <a:cubicBezTo>
                  <a:pt x="1753" y="210"/>
                  <a:pt x="1754" y="204"/>
                  <a:pt x="1754" y="200"/>
                </a:cubicBezTo>
                <a:cubicBezTo>
                  <a:pt x="1755" y="200"/>
                  <a:pt x="1755" y="200"/>
                  <a:pt x="1755" y="200"/>
                </a:cubicBezTo>
                <a:cubicBezTo>
                  <a:pt x="1756" y="207"/>
                  <a:pt x="1756" y="213"/>
                  <a:pt x="1758" y="217"/>
                </a:cubicBezTo>
                <a:cubicBezTo>
                  <a:pt x="1797" y="352"/>
                  <a:pt x="1797" y="352"/>
                  <a:pt x="1797" y="352"/>
                </a:cubicBezTo>
                <a:cubicBezTo>
                  <a:pt x="1828" y="352"/>
                  <a:pt x="1828" y="352"/>
                  <a:pt x="1828" y="352"/>
                </a:cubicBezTo>
                <a:cubicBezTo>
                  <a:pt x="1885" y="164"/>
                  <a:pt x="1885" y="164"/>
                  <a:pt x="1885" y="164"/>
                </a:cubicBezTo>
                <a:cubicBezTo>
                  <a:pt x="1855" y="164"/>
                  <a:pt x="1855" y="164"/>
                  <a:pt x="1855" y="164"/>
                </a:cubicBezTo>
                <a:lnTo>
                  <a:pt x="1816" y="306"/>
                </a:lnTo>
                <a:close/>
                <a:moveTo>
                  <a:pt x="2204" y="82"/>
                </a:moveTo>
                <a:cubicBezTo>
                  <a:pt x="2215" y="82"/>
                  <a:pt x="2215" y="82"/>
                  <a:pt x="2215" y="82"/>
                </a:cubicBezTo>
                <a:cubicBezTo>
                  <a:pt x="2215" y="352"/>
                  <a:pt x="2215" y="352"/>
                  <a:pt x="2215" y="352"/>
                </a:cubicBezTo>
                <a:cubicBezTo>
                  <a:pt x="2185" y="352"/>
                  <a:pt x="2185" y="352"/>
                  <a:pt x="2185" y="352"/>
                </a:cubicBezTo>
                <a:cubicBezTo>
                  <a:pt x="2185" y="123"/>
                  <a:pt x="2185" y="123"/>
                  <a:pt x="2185" y="123"/>
                </a:cubicBezTo>
                <a:cubicBezTo>
                  <a:pt x="2183" y="126"/>
                  <a:pt x="2179" y="128"/>
                  <a:pt x="2175" y="131"/>
                </a:cubicBezTo>
                <a:cubicBezTo>
                  <a:pt x="2170" y="134"/>
                  <a:pt x="2165" y="137"/>
                  <a:pt x="2160" y="140"/>
                </a:cubicBezTo>
                <a:cubicBezTo>
                  <a:pt x="2154" y="143"/>
                  <a:pt x="2148" y="146"/>
                  <a:pt x="2142" y="149"/>
                </a:cubicBezTo>
                <a:cubicBezTo>
                  <a:pt x="2136" y="151"/>
                  <a:pt x="2130" y="153"/>
                  <a:pt x="2124" y="155"/>
                </a:cubicBezTo>
                <a:cubicBezTo>
                  <a:pt x="2124" y="124"/>
                  <a:pt x="2124" y="124"/>
                  <a:pt x="2124" y="124"/>
                </a:cubicBezTo>
                <a:cubicBezTo>
                  <a:pt x="2130" y="122"/>
                  <a:pt x="2137" y="120"/>
                  <a:pt x="2145" y="117"/>
                </a:cubicBezTo>
                <a:cubicBezTo>
                  <a:pt x="2152" y="114"/>
                  <a:pt x="2160" y="110"/>
                  <a:pt x="2167" y="106"/>
                </a:cubicBezTo>
                <a:cubicBezTo>
                  <a:pt x="2174" y="102"/>
                  <a:pt x="2181" y="98"/>
                  <a:pt x="2187" y="94"/>
                </a:cubicBezTo>
                <a:cubicBezTo>
                  <a:pt x="2194" y="90"/>
                  <a:pt x="2199" y="86"/>
                  <a:pt x="2204" y="82"/>
                </a:cubicBezTo>
                <a:close/>
                <a:moveTo>
                  <a:pt x="2428" y="219"/>
                </a:moveTo>
                <a:cubicBezTo>
                  <a:pt x="2428" y="241"/>
                  <a:pt x="2426" y="260"/>
                  <a:pt x="2422" y="277"/>
                </a:cubicBezTo>
                <a:cubicBezTo>
                  <a:pt x="2418" y="294"/>
                  <a:pt x="2412" y="309"/>
                  <a:pt x="2405" y="321"/>
                </a:cubicBezTo>
                <a:cubicBezTo>
                  <a:pt x="2397" y="332"/>
                  <a:pt x="2388" y="341"/>
                  <a:pt x="2377" y="347"/>
                </a:cubicBezTo>
                <a:cubicBezTo>
                  <a:pt x="2366" y="353"/>
                  <a:pt x="2354" y="356"/>
                  <a:pt x="2340" y="356"/>
                </a:cubicBezTo>
                <a:cubicBezTo>
                  <a:pt x="2326" y="356"/>
                  <a:pt x="2314" y="354"/>
                  <a:pt x="2304" y="348"/>
                </a:cubicBezTo>
                <a:cubicBezTo>
                  <a:pt x="2294" y="342"/>
                  <a:pt x="2285" y="333"/>
                  <a:pt x="2278" y="322"/>
                </a:cubicBezTo>
                <a:cubicBezTo>
                  <a:pt x="2271" y="311"/>
                  <a:pt x="2265" y="297"/>
                  <a:pt x="2262" y="281"/>
                </a:cubicBezTo>
                <a:cubicBezTo>
                  <a:pt x="2258" y="265"/>
                  <a:pt x="2256" y="246"/>
                  <a:pt x="2256" y="225"/>
                </a:cubicBezTo>
                <a:cubicBezTo>
                  <a:pt x="2256" y="202"/>
                  <a:pt x="2258" y="181"/>
                  <a:pt x="2262" y="164"/>
                </a:cubicBezTo>
                <a:cubicBezTo>
                  <a:pt x="2266" y="146"/>
                  <a:pt x="2271" y="131"/>
                  <a:pt x="2279" y="119"/>
                </a:cubicBezTo>
                <a:cubicBezTo>
                  <a:pt x="2286" y="107"/>
                  <a:pt x="2296" y="98"/>
                  <a:pt x="2307" y="92"/>
                </a:cubicBezTo>
                <a:cubicBezTo>
                  <a:pt x="2318" y="86"/>
                  <a:pt x="2331" y="83"/>
                  <a:pt x="2345" y="83"/>
                </a:cubicBezTo>
                <a:cubicBezTo>
                  <a:pt x="2400" y="83"/>
                  <a:pt x="2428" y="128"/>
                  <a:pt x="2428" y="219"/>
                </a:cubicBezTo>
                <a:close/>
                <a:moveTo>
                  <a:pt x="2397" y="221"/>
                </a:moveTo>
                <a:cubicBezTo>
                  <a:pt x="2397" y="146"/>
                  <a:pt x="2379" y="109"/>
                  <a:pt x="2344" y="109"/>
                </a:cubicBezTo>
                <a:cubicBezTo>
                  <a:pt x="2306" y="109"/>
                  <a:pt x="2287" y="147"/>
                  <a:pt x="2287" y="223"/>
                </a:cubicBezTo>
                <a:cubicBezTo>
                  <a:pt x="2287" y="295"/>
                  <a:pt x="2305" y="331"/>
                  <a:pt x="2342" y="331"/>
                </a:cubicBezTo>
                <a:cubicBezTo>
                  <a:pt x="2379" y="331"/>
                  <a:pt x="2397" y="294"/>
                  <a:pt x="2397" y="2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正方形/長方形 4"/>
          <p:cNvSpPr/>
          <p:nvPr/>
        </p:nvSpPr>
        <p:spPr>
          <a:xfrm>
            <a:off x="3133645" y="6395262"/>
            <a:ext cx="5515549" cy="369332"/>
          </a:xfrm>
          <a:prstGeom prst="rect">
            <a:avLst/>
          </a:prstGeom>
        </p:spPr>
        <p:txBody>
          <a:bodyPr wrap="none">
            <a:spAutoFit/>
          </a:bodyPr>
          <a:lstStyle/>
          <a:p>
            <a:pPr lvl="1"/>
            <a:r>
              <a:rPr lang="en-US" altLang="ja-JP" dirty="0">
                <a:hlinkClick r:id="rId13"/>
              </a:rPr>
              <a:t>https://www.youtube.com/watch?v=Gd3JMZAs5DU</a:t>
            </a:r>
            <a:endParaRPr lang="en-US" altLang="ja-JP" dirty="0"/>
          </a:p>
        </p:txBody>
      </p:sp>
    </p:spTree>
    <p:extLst>
      <p:ext uri="{BB962C8B-B14F-4D97-AF65-F5344CB8AC3E}">
        <p14:creationId xmlns:p14="http://schemas.microsoft.com/office/powerpoint/2010/main" val="159587210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1000" fill="hold"/>
                                        <p:tgtEl>
                                          <p:spTgt spid="18"/>
                                        </p:tgtEl>
                                        <p:attrNameLst>
                                          <p:attrName>style.color</p:attrName>
                                        </p:attrNameLst>
                                      </p:cBhvr>
                                      <p:to>
                                        <a:schemeClr val="tx2"/>
                                      </p:to>
                                    </p:animClr>
                                    <p:animClr clrSpc="rgb" dir="cw">
                                      <p:cBhvr>
                                        <p:cTn id="7" dur="1000" fill="hold"/>
                                        <p:tgtEl>
                                          <p:spTgt spid="18"/>
                                        </p:tgtEl>
                                        <p:attrNameLst>
                                          <p:attrName>fillcolor</p:attrName>
                                        </p:attrNameLst>
                                      </p:cBhvr>
                                      <p:to>
                                        <a:schemeClr val="tx2"/>
                                      </p:to>
                                    </p:animClr>
                                    <p:set>
                                      <p:cBhvr>
                                        <p:cTn id="8" dur="1000" fill="hold"/>
                                        <p:tgtEl>
                                          <p:spTgt spid="18"/>
                                        </p:tgtEl>
                                        <p:attrNameLst>
                                          <p:attrName>fill.type</p:attrName>
                                        </p:attrNameLst>
                                      </p:cBhvr>
                                      <p:to>
                                        <p:strVal val="solid"/>
                                      </p:to>
                                    </p:set>
                                    <p:set>
                                      <p:cBhvr>
                                        <p:cTn id="9" dur="1000" fill="hold"/>
                                        <p:tgtEl>
                                          <p:spTgt spid="18"/>
                                        </p:tgtEl>
                                        <p:attrNameLst>
                                          <p:attrName>fill.on</p:attrName>
                                        </p:attrNameLst>
                                      </p:cBhvr>
                                      <p:to>
                                        <p:strVal val="true"/>
                                      </p:to>
                                    </p:set>
                                  </p:childTnLst>
                                </p:cTn>
                              </p:par>
                              <p:par>
                                <p:cTn id="10" presetID="6" presetClass="emph" presetSubtype="0" accel="50000" decel="50000" fill="hold" grpId="1" nodeType="withEffect">
                                  <p:stCondLst>
                                    <p:cond delay="0"/>
                                  </p:stCondLst>
                                  <p:childTnLst>
                                    <p:animScale>
                                      <p:cBhvr>
                                        <p:cTn id="11" dur="1000" fill="hold"/>
                                        <p:tgtEl>
                                          <p:spTgt spid="18"/>
                                        </p:tgtEl>
                                      </p:cBhvr>
                                      <p:by x="63000" y="63000"/>
                                    </p:animScale>
                                  </p:childTnLst>
                                </p:cTn>
                              </p:par>
                              <p:par>
                                <p:cTn id="12" presetID="64" presetClass="path" presetSubtype="0" accel="50000" decel="50000" fill="hold" grpId="2" nodeType="withEffect">
                                  <p:stCondLst>
                                    <p:cond delay="0"/>
                                  </p:stCondLst>
                                  <p:childTnLst>
                                    <p:animMotion origin="layout" path="M -1.75645E-6 3.6768E-7 L 0.00026 -0.34975 " pathEditMode="relative" rAng="0" ptsTypes="AA">
                                      <p:cBhvr>
                                        <p:cTn id="13" dur="1000" fill="hold"/>
                                        <p:tgtEl>
                                          <p:spTgt spid="18"/>
                                        </p:tgtEl>
                                        <p:attrNameLst>
                                          <p:attrName>ppt_x</p:attrName>
                                          <p:attrName>ppt_y</p:attrName>
                                        </p:attrNameLst>
                                      </p:cBhvr>
                                      <p:rCtr x="13" y="-17499"/>
                                    </p:animMotion>
                                  </p:childTnLst>
                                </p:cTn>
                              </p:par>
                              <p:par>
                                <p:cTn id="14" presetID="10" presetClass="entr" presetSubtype="0" fill="hold"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grpId="0" nodeType="withEffect">
                                  <p:stCondLst>
                                    <p:cond delay="500"/>
                                  </p:stCondLst>
                                  <p:childTnLst>
                                    <p:animEffect transition="out" filter="fade">
                                      <p:cBhvr>
                                        <p:cTn id="18" dur="750"/>
                                        <p:tgtEl>
                                          <p:spTgt spid="17"/>
                                        </p:tgtEl>
                                      </p:cBhvr>
                                    </p:animEffect>
                                    <p:set>
                                      <p:cBhvr>
                                        <p:cTn id="19" dur="1" fill="hold">
                                          <p:stCondLst>
                                            <p:cond delay="7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3" name="Cortana Expands to New Marke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正方形/長方形 3"/>
          <p:cNvSpPr/>
          <p:nvPr/>
        </p:nvSpPr>
        <p:spPr>
          <a:xfrm>
            <a:off x="6310224" y="5979067"/>
            <a:ext cx="4973285" cy="369332"/>
          </a:xfrm>
          <a:prstGeom prst="rect">
            <a:avLst/>
          </a:prstGeom>
        </p:spPr>
        <p:txBody>
          <a:bodyPr wrap="none">
            <a:spAutoFit/>
          </a:bodyPr>
          <a:lstStyle/>
          <a:p>
            <a:r>
              <a:rPr lang="ja-JP" altLang="en-US" dirty="0">
                <a:solidFill>
                  <a:schemeClr val="bg1"/>
                </a:solidFill>
              </a:rPr>
              <a:t>https://www.youtube.com/watch?v=TbQz8oCsHbY</a:t>
            </a:r>
          </a:p>
        </p:txBody>
      </p:sp>
    </p:spTree>
    <p:extLst>
      <p:ext uri="{BB962C8B-B14F-4D97-AF65-F5344CB8AC3E}">
        <p14:creationId xmlns:p14="http://schemas.microsoft.com/office/powerpoint/2010/main" val="78126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今後のメディア配信</a:t>
            </a:r>
            <a:endParaRPr kumimoji="1" lang="ja-JP" altLang="en-US" dirty="0"/>
          </a:p>
        </p:txBody>
      </p:sp>
      <p:sp>
        <p:nvSpPr>
          <p:cNvPr id="3" name="正方形/長方形 2"/>
          <p:cNvSpPr/>
          <p:nvPr/>
        </p:nvSpPr>
        <p:spPr>
          <a:xfrm>
            <a:off x="9394520" y="6089134"/>
            <a:ext cx="2225225" cy="369332"/>
          </a:xfrm>
          <a:prstGeom prst="rect">
            <a:avLst/>
          </a:prstGeom>
        </p:spPr>
        <p:txBody>
          <a:bodyPr wrap="none">
            <a:spAutoFit/>
          </a:bodyPr>
          <a:lstStyle/>
          <a:p>
            <a:r>
              <a:rPr lang="ja-JP" altLang="en-US" dirty="0">
                <a:hlinkClick r:id="rId2"/>
              </a:rPr>
              <a:t>http://goo.gl/</a:t>
            </a:r>
            <a:r>
              <a:rPr lang="ja-JP" altLang="en-US" dirty="0" smtClean="0">
                <a:hlinkClick r:id="rId2"/>
              </a:rPr>
              <a:t>8bW5rg</a:t>
            </a:r>
            <a:endParaRPr lang="ja-JP" altLang="en-US" dirty="0"/>
          </a:p>
        </p:txBody>
      </p:sp>
      <p:pic>
        <p:nvPicPr>
          <p:cNvPr id="4"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801" y="2072381"/>
            <a:ext cx="5935541" cy="4142152"/>
          </a:xfrm>
          <a:prstGeom prst="rect">
            <a:avLst/>
          </a:prstGeom>
        </p:spPr>
      </p:pic>
      <p:sp>
        <p:nvSpPr>
          <p:cNvPr id="5" name="テキスト ボックス 4"/>
          <p:cNvSpPr txBox="1"/>
          <p:nvPr/>
        </p:nvSpPr>
        <p:spPr>
          <a:xfrm>
            <a:off x="177801" y="1541836"/>
            <a:ext cx="2201333" cy="369332"/>
          </a:xfrm>
          <a:prstGeom prst="rect">
            <a:avLst/>
          </a:prstGeom>
          <a:noFill/>
        </p:spPr>
        <p:txBody>
          <a:bodyPr wrap="square" rtlCol="0">
            <a:spAutoFit/>
          </a:bodyPr>
          <a:lstStyle/>
          <a:p>
            <a:r>
              <a:rPr kumimoji="1" lang="ja-JP" altLang="en-US" smtClean="0"/>
              <a:t>社内ビデオポータル</a:t>
            </a:r>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13342" y="2072381"/>
            <a:ext cx="5951658" cy="3226877"/>
          </a:xfrm>
          <a:prstGeom prst="rect">
            <a:avLst/>
          </a:prstGeom>
        </p:spPr>
      </p:pic>
      <p:sp>
        <p:nvSpPr>
          <p:cNvPr id="7" name="テキスト ボックス 6"/>
          <p:cNvSpPr txBox="1"/>
          <p:nvPr/>
        </p:nvSpPr>
        <p:spPr>
          <a:xfrm>
            <a:off x="6485468" y="1541836"/>
            <a:ext cx="2683932" cy="369332"/>
          </a:xfrm>
          <a:prstGeom prst="rect">
            <a:avLst/>
          </a:prstGeom>
          <a:noFill/>
        </p:spPr>
        <p:txBody>
          <a:bodyPr wrap="square" rtlCol="0">
            <a:spAutoFit/>
          </a:bodyPr>
          <a:lstStyle/>
          <a:p>
            <a:r>
              <a:rPr kumimoji="1" lang="ja-JP" altLang="en-US" smtClean="0"/>
              <a:t>リアルタイムの字幕作成</a:t>
            </a:r>
            <a:endParaRPr kumimoji="1" lang="ja-JP" altLang="en-US" dirty="0"/>
          </a:p>
        </p:txBody>
      </p:sp>
    </p:spTree>
    <p:extLst>
      <p:ext uri="{BB962C8B-B14F-4D97-AF65-F5344CB8AC3E}">
        <p14:creationId xmlns:p14="http://schemas.microsoft.com/office/powerpoint/2010/main" val="426275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Power BI Dashboard</a:t>
            </a:r>
            <a:br>
              <a:rPr kumimoji="1" lang="en-US" altLang="ja-JP" dirty="0" smtClean="0"/>
            </a:br>
            <a:r>
              <a:rPr lang="ja-JP" altLang="en-US" sz="3137" dirty="0"/>
              <a:t>～ </a:t>
            </a:r>
            <a:r>
              <a:rPr lang="en-US" altLang="ja-JP" sz="3137" dirty="0"/>
              <a:t>Microsoft Azure </a:t>
            </a:r>
            <a:r>
              <a:rPr lang="ja-JP" altLang="en-US" sz="3137" dirty="0"/>
              <a:t>上で提供される </a:t>
            </a:r>
            <a:r>
              <a:rPr lang="en-US" altLang="ja-JP" sz="3137" dirty="0"/>
              <a:t>SaaS </a:t>
            </a:r>
            <a:r>
              <a:rPr lang="ja-JP" altLang="en-US" sz="3137" dirty="0"/>
              <a:t>型 </a:t>
            </a:r>
            <a:r>
              <a:rPr lang="en-US" altLang="ja-JP" sz="3137" dirty="0"/>
              <a:t>BI </a:t>
            </a:r>
            <a:r>
              <a:rPr lang="ja-JP" altLang="en-US" sz="3137" dirty="0"/>
              <a:t>サービス～</a:t>
            </a:r>
            <a:endParaRPr kumimoji="1" lang="ja-JP" altLang="en-US" sz="3137" dirty="0"/>
          </a:p>
        </p:txBody>
      </p:sp>
      <p:sp>
        <p:nvSpPr>
          <p:cNvPr id="4" name="コンテンツ プレースホルダー 3"/>
          <p:cNvSpPr>
            <a:spLocks noGrp="1"/>
          </p:cNvSpPr>
          <p:nvPr>
            <p:ph sz="quarter" idx="10"/>
          </p:nvPr>
        </p:nvSpPr>
        <p:spPr/>
        <p:txBody>
          <a:bodyPr/>
          <a:lstStyle/>
          <a:p>
            <a:r>
              <a:rPr kumimoji="1" lang="en-US" altLang="ja-JP" dirty="0" smtClean="0"/>
              <a:t>Azure AD </a:t>
            </a:r>
            <a:r>
              <a:rPr kumimoji="1" lang="ja-JP" altLang="en-US" dirty="0" smtClean="0"/>
              <a:t>の組織アカウント</a:t>
            </a:r>
            <a:r>
              <a:rPr kumimoji="1" lang="en-US" altLang="ja-JP" dirty="0" smtClean="0"/>
              <a:t/>
            </a:r>
            <a:br>
              <a:rPr kumimoji="1" lang="en-US" altLang="ja-JP" dirty="0" smtClean="0"/>
            </a:br>
            <a:r>
              <a:rPr kumimoji="1" lang="ja-JP" altLang="en-US" dirty="0" smtClean="0"/>
              <a:t>もしくは</a:t>
            </a:r>
            <a:r>
              <a:rPr kumimoji="1" lang="en-US" altLang="ja-JP" dirty="0" smtClean="0"/>
              <a:t>Office 365</a:t>
            </a:r>
            <a:r>
              <a:rPr kumimoji="1" lang="ja-JP" altLang="en-US" dirty="0" smtClean="0"/>
              <a:t>のアカウントが必要</a:t>
            </a:r>
            <a:endParaRPr kumimoji="1" lang="en-US" altLang="ja-JP" dirty="0" smtClean="0"/>
          </a:p>
          <a:p>
            <a:r>
              <a:rPr kumimoji="1" lang="ja-JP" altLang="en-US" dirty="0" smtClean="0"/>
              <a:t>オーサリングツール</a:t>
            </a:r>
            <a:endParaRPr kumimoji="1" lang="en-US" altLang="ja-JP" dirty="0" smtClean="0"/>
          </a:p>
          <a:p>
            <a:pPr lvl="1"/>
            <a:r>
              <a:rPr kumimoji="1" lang="en-US" altLang="ja-JP" dirty="0" smtClean="0"/>
              <a:t>Power BI Designer</a:t>
            </a:r>
          </a:p>
          <a:p>
            <a:pPr lvl="1"/>
            <a:r>
              <a:rPr kumimoji="1" lang="en-US" altLang="ja-JP" dirty="0" smtClean="0"/>
              <a:t>Excel</a:t>
            </a:r>
          </a:p>
        </p:txBody>
      </p:sp>
      <p:pic>
        <p:nvPicPr>
          <p:cNvPr id="3" name="図 2">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3285" y="2296497"/>
            <a:ext cx="6326115" cy="3604414"/>
          </a:xfrm>
          <a:prstGeom prst="rect">
            <a:avLst/>
          </a:prstGeom>
          <a:effectLst>
            <a:outerShdw blurRad="50800" dist="38100" dir="8100000" algn="tr" rotWithShape="0">
              <a:prstClr val="black">
                <a:alpha val="40000"/>
              </a:prstClr>
            </a:outerShdw>
          </a:effectLst>
        </p:spPr>
      </p:pic>
      <p:sp>
        <p:nvSpPr>
          <p:cNvPr id="5" name="テキスト ボックス 4"/>
          <p:cNvSpPr txBox="1"/>
          <p:nvPr/>
        </p:nvSpPr>
        <p:spPr>
          <a:xfrm>
            <a:off x="1329266" y="6029462"/>
            <a:ext cx="9956800" cy="523220"/>
          </a:xfrm>
          <a:prstGeom prst="rect">
            <a:avLst/>
          </a:prstGeom>
          <a:noFill/>
        </p:spPr>
        <p:txBody>
          <a:bodyPr wrap="square" rtlCol="0">
            <a:spAutoFit/>
          </a:bodyPr>
          <a:lstStyle/>
          <a:p>
            <a:pPr algn="ctr"/>
            <a:r>
              <a:rPr kumimoji="1" lang="en-US" altLang="ja-JP" sz="2800" u="sng" dirty="0" smtClean="0"/>
              <a:t>Excel</a:t>
            </a:r>
            <a:r>
              <a:rPr kumimoji="1" lang="ja-JP" altLang="en-US" sz="2800" u="sng" dirty="0" smtClean="0"/>
              <a:t>の延長で、簡単に</a:t>
            </a:r>
            <a:endParaRPr kumimoji="1" lang="ja-JP" altLang="en-US" sz="2800" u="sng" dirty="0"/>
          </a:p>
        </p:txBody>
      </p:sp>
      <p:sp>
        <p:nvSpPr>
          <p:cNvPr id="6" name="正方形/長方形 5"/>
          <p:cNvSpPr/>
          <p:nvPr/>
        </p:nvSpPr>
        <p:spPr>
          <a:xfrm>
            <a:off x="5842001" y="6548175"/>
            <a:ext cx="6443133" cy="276999"/>
          </a:xfrm>
          <a:prstGeom prst="rect">
            <a:avLst/>
          </a:prstGeom>
        </p:spPr>
        <p:txBody>
          <a:bodyPr wrap="square">
            <a:spAutoFit/>
          </a:bodyPr>
          <a:lstStyle/>
          <a:p>
            <a:r>
              <a:rPr lang="ja-JP" altLang="en-US" sz="1200" dirty="0">
                <a:hlinkClick r:id="rId5"/>
              </a:rPr>
              <a:t>https://channel9.msdn.com/Shows/The-Garage-Series-for-Office-365/Introducing-the-new-Power</a:t>
            </a:r>
            <a:r>
              <a:rPr lang="ja-JP" altLang="en-US" sz="1200">
                <a:hlinkClick r:id="rId5"/>
              </a:rPr>
              <a:t>-</a:t>
            </a:r>
            <a:r>
              <a:rPr lang="ja-JP" altLang="en-US" sz="1200" smtClean="0">
                <a:hlinkClick r:id="rId5"/>
              </a:rPr>
              <a:t>BI</a:t>
            </a:r>
            <a:endParaRPr lang="en-US" altLang="ja-JP" sz="1200" dirty="0" smtClean="0"/>
          </a:p>
        </p:txBody>
      </p:sp>
    </p:spTree>
    <p:extLst>
      <p:ext uri="{BB962C8B-B14F-4D97-AF65-F5344CB8AC3E}">
        <p14:creationId xmlns:p14="http://schemas.microsoft.com/office/powerpoint/2010/main" val="11014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本日の内容</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自己紹介</a:t>
            </a:r>
          </a:p>
          <a:p>
            <a:r>
              <a:rPr lang="en-US" altLang="ja-JP" dirty="0" smtClean="0">
                <a:latin typeface="Meiryo" charset="-128"/>
                <a:ea typeface="Meiryo" charset="-128"/>
                <a:cs typeface="Meiryo" charset="-128"/>
              </a:rPr>
              <a:t>IT</a:t>
            </a:r>
            <a:r>
              <a:rPr lang="ja-JP" altLang="en-US" dirty="0" smtClean="0">
                <a:latin typeface="Meiryo" charset="-128"/>
                <a:ea typeface="Meiryo" charset="-128"/>
                <a:cs typeface="Meiryo" charset="-128"/>
              </a:rPr>
              <a:t>業界最前線で発生している事象</a:t>
            </a:r>
          </a:p>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を使う人々に対するインパクト</a:t>
            </a:r>
          </a:p>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業界に対するインパクト</a:t>
            </a:r>
            <a:endParaRPr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私個人の最近のチャレンジ</a:t>
            </a:r>
          </a:p>
          <a:p>
            <a:r>
              <a:rPr kumimoji="1" lang="en-US" altLang="ja-JP" dirty="0" smtClean="0">
                <a:latin typeface="Meiryo" charset="-128"/>
                <a:ea typeface="Meiryo" charset="-128"/>
                <a:cs typeface="Meiryo" charset="-128"/>
              </a:rPr>
              <a:t>Next Step(</a:t>
            </a:r>
            <a:r>
              <a:rPr kumimoji="1" lang="ja-JP" altLang="en-US" dirty="0" smtClean="0">
                <a:latin typeface="Meiryo" charset="-128"/>
                <a:ea typeface="Meiryo" charset="-128"/>
                <a:cs typeface="Meiryo" charset="-128"/>
              </a:rPr>
              <a:t>時間があれば</a:t>
            </a:r>
            <a:r>
              <a:rPr kumimoji="1" lang="en-US" altLang="ja-JP" dirty="0" smtClean="0">
                <a:latin typeface="Meiryo" charset="-128"/>
                <a:ea typeface="Meiryo" charset="-128"/>
                <a:cs typeface="Meiryo" charset="-128"/>
              </a:rPr>
              <a:t>)</a:t>
            </a:r>
          </a:p>
        </p:txBody>
      </p:sp>
    </p:spTree>
    <p:extLst>
      <p:ext uri="{BB962C8B-B14F-4D97-AF65-F5344CB8AC3E}">
        <p14:creationId xmlns:p14="http://schemas.microsoft.com/office/powerpoint/2010/main" val="1433284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Application</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以前より簡単に</a:t>
            </a:r>
          </a:p>
          <a:p>
            <a:pPr lvl="1"/>
            <a:r>
              <a:rPr lang="ja-JP" altLang="en-US" dirty="0" smtClean="0">
                <a:latin typeface="Meiryo" charset="-128"/>
                <a:ea typeface="Meiryo" charset="-128"/>
                <a:cs typeface="Meiryo" charset="-128"/>
              </a:rPr>
              <a:t>コンピュータのあらゆるコストが下がった</a:t>
            </a:r>
          </a:p>
        </p:txBody>
      </p:sp>
      <p:sp>
        <p:nvSpPr>
          <p:cNvPr id="4" name="テキスト ボックス 3"/>
          <p:cNvSpPr txBox="1"/>
          <p:nvPr/>
        </p:nvSpPr>
        <p:spPr>
          <a:xfrm>
            <a:off x="1498600" y="5829819"/>
            <a:ext cx="9956800" cy="954107"/>
          </a:xfrm>
          <a:prstGeom prst="rect">
            <a:avLst/>
          </a:prstGeom>
          <a:noFill/>
        </p:spPr>
        <p:txBody>
          <a:bodyPr wrap="square" rtlCol="0">
            <a:spAutoFit/>
          </a:bodyPr>
          <a:lstStyle/>
          <a:p>
            <a:pPr algn="ctr"/>
            <a:r>
              <a:rPr kumimoji="1" lang="ja-JP" altLang="en-US" sz="2800" u="sng" dirty="0" smtClean="0"/>
              <a:t>誰でも（若者でも）既得権益さえ超えられれば</a:t>
            </a:r>
          </a:p>
          <a:p>
            <a:pPr algn="ctr"/>
            <a:r>
              <a:rPr kumimoji="1" lang="ja-JP" altLang="en-US" sz="2800" u="sng" dirty="0" smtClean="0"/>
              <a:t>一気に表舞台に</a:t>
            </a:r>
            <a:endParaRPr kumimoji="1" lang="ja-JP" altLang="en-US" sz="2800" u="sng" dirty="0"/>
          </a:p>
        </p:txBody>
      </p:sp>
      <p:sp>
        <p:nvSpPr>
          <p:cNvPr id="5" name="角丸四角形 4"/>
          <p:cNvSpPr/>
          <p:nvPr/>
        </p:nvSpPr>
        <p:spPr>
          <a:xfrm>
            <a:off x="965201" y="2845594"/>
            <a:ext cx="3429000" cy="642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charset="-128"/>
                <a:ea typeface="Meiryo" charset="-128"/>
                <a:cs typeface="Meiryo" charset="-128"/>
              </a:rPr>
              <a:t>カスタマイズアプリ</a:t>
            </a:r>
          </a:p>
        </p:txBody>
      </p:sp>
      <p:sp>
        <p:nvSpPr>
          <p:cNvPr id="6" name="角丸四角形 5"/>
          <p:cNvSpPr/>
          <p:nvPr/>
        </p:nvSpPr>
        <p:spPr>
          <a:xfrm>
            <a:off x="6007101" y="2845594"/>
            <a:ext cx="3429000" cy="642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Meiryo" charset="-128"/>
                <a:ea typeface="Meiryo" charset="-128"/>
                <a:cs typeface="Meiryo" charset="-128"/>
              </a:rPr>
              <a:t>SaaS</a:t>
            </a:r>
            <a:endParaRPr kumimoji="1" lang="ja-JP" altLang="en-US" dirty="0" smtClean="0">
              <a:latin typeface="Meiryo" charset="-128"/>
              <a:ea typeface="Meiryo" charset="-128"/>
              <a:cs typeface="Meiryo" charset="-128"/>
            </a:endParaRPr>
          </a:p>
        </p:txBody>
      </p:sp>
      <p:sp>
        <p:nvSpPr>
          <p:cNvPr id="7" name="右矢印 6"/>
          <p:cNvSpPr/>
          <p:nvPr/>
        </p:nvSpPr>
        <p:spPr>
          <a:xfrm>
            <a:off x="4690533" y="3166930"/>
            <a:ext cx="1058333" cy="219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8" name="正方形/長方形 7"/>
          <p:cNvSpPr/>
          <p:nvPr/>
        </p:nvSpPr>
        <p:spPr>
          <a:xfrm>
            <a:off x="1591734" y="3634043"/>
            <a:ext cx="2015066" cy="6426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アプリ</a:t>
            </a:r>
          </a:p>
        </p:txBody>
      </p:sp>
      <p:sp>
        <p:nvSpPr>
          <p:cNvPr id="9" name="正方形/長方形 8"/>
          <p:cNvSpPr/>
          <p:nvPr/>
        </p:nvSpPr>
        <p:spPr>
          <a:xfrm>
            <a:off x="1591734" y="4794775"/>
            <a:ext cx="2015066" cy="8191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コンピュータ</a:t>
            </a:r>
          </a:p>
        </p:txBody>
      </p:sp>
      <p:sp>
        <p:nvSpPr>
          <p:cNvPr id="12" name="正方形/長方形 11"/>
          <p:cNvSpPr/>
          <p:nvPr/>
        </p:nvSpPr>
        <p:spPr>
          <a:xfrm>
            <a:off x="1591734" y="4233322"/>
            <a:ext cx="2015066" cy="5614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mtClean="0"/>
              <a:t>意味が薄い調整</a:t>
            </a:r>
            <a:endParaRPr kumimoji="1" lang="ja-JP" altLang="en-US" dirty="0" smtClean="0"/>
          </a:p>
        </p:txBody>
      </p:sp>
      <p:sp>
        <p:nvSpPr>
          <p:cNvPr id="13" name="正方形/長方形 12"/>
          <p:cNvSpPr/>
          <p:nvPr/>
        </p:nvSpPr>
        <p:spPr>
          <a:xfrm>
            <a:off x="6646334" y="3942164"/>
            <a:ext cx="2015066" cy="12337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アプリ</a:t>
            </a:r>
          </a:p>
        </p:txBody>
      </p:sp>
      <p:sp>
        <p:nvSpPr>
          <p:cNvPr id="14" name="正方形/長方形 13"/>
          <p:cNvSpPr/>
          <p:nvPr/>
        </p:nvSpPr>
        <p:spPr>
          <a:xfrm>
            <a:off x="6646334" y="5175907"/>
            <a:ext cx="2015066" cy="4418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mtClean="0"/>
              <a:t>コンピュータ</a:t>
            </a:r>
            <a:endParaRPr kumimoji="1" lang="ja-JP" altLang="en-US" dirty="0" smtClean="0"/>
          </a:p>
        </p:txBody>
      </p:sp>
      <p:sp>
        <p:nvSpPr>
          <p:cNvPr id="16" name="四角形吹き出し 15"/>
          <p:cNvSpPr/>
          <p:nvPr/>
        </p:nvSpPr>
        <p:spPr>
          <a:xfrm>
            <a:off x="9220200" y="3536798"/>
            <a:ext cx="2692400" cy="1635257"/>
          </a:xfrm>
          <a:prstGeom prst="wedgeRectCallout">
            <a:avLst>
              <a:gd name="adj1" fmla="val -78011"/>
              <a:gd name="adj2" fmla="val 131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charset="0"/>
              <a:buChar char="•"/>
            </a:pPr>
            <a:r>
              <a:rPr lang="ja-JP" altLang="en-US" dirty="0" smtClean="0"/>
              <a:t>アプリに集中できるので良い物を安く</a:t>
            </a:r>
          </a:p>
          <a:p>
            <a:pPr marL="285750" indent="-285750">
              <a:buFont typeface="Arial" charset="0"/>
              <a:buChar char="•"/>
            </a:pPr>
            <a:r>
              <a:rPr kumimoji="1" lang="en-US" altLang="ja-JP" b="1" dirty="0" smtClean="0">
                <a:solidFill>
                  <a:srgbClr val="FF0000"/>
                </a:solidFill>
              </a:rPr>
              <a:t>Produce</a:t>
            </a:r>
            <a:r>
              <a:rPr kumimoji="1" lang="ja-JP" altLang="en-US" b="1" dirty="0" smtClean="0">
                <a:solidFill>
                  <a:srgbClr val="FF0000"/>
                </a:solidFill>
              </a:rPr>
              <a:t>と</a:t>
            </a:r>
            <a:r>
              <a:rPr kumimoji="1" lang="en-US" altLang="ja-JP" b="1" dirty="0" smtClean="0">
                <a:solidFill>
                  <a:srgbClr val="FF0000"/>
                </a:solidFill>
              </a:rPr>
              <a:t>Build</a:t>
            </a:r>
            <a:r>
              <a:rPr kumimoji="1" lang="ja-JP" altLang="en-US" dirty="0" smtClean="0">
                <a:solidFill>
                  <a:srgbClr val="FF0000"/>
                </a:solidFill>
              </a:rPr>
              <a:t>の分業</a:t>
            </a:r>
            <a:r>
              <a:rPr kumimoji="1" lang="ja-JP" altLang="en-US" dirty="0" smtClean="0"/>
              <a:t>が可能に</a:t>
            </a:r>
          </a:p>
        </p:txBody>
      </p:sp>
      <p:sp>
        <p:nvSpPr>
          <p:cNvPr id="17" name="左中かっこ 16"/>
          <p:cNvSpPr/>
          <p:nvPr/>
        </p:nvSpPr>
        <p:spPr>
          <a:xfrm>
            <a:off x="1219199" y="3634042"/>
            <a:ext cx="279401" cy="19530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p:cNvSpPr txBox="1"/>
          <p:nvPr/>
        </p:nvSpPr>
        <p:spPr>
          <a:xfrm>
            <a:off x="440267" y="4425443"/>
            <a:ext cx="872067" cy="369332"/>
          </a:xfrm>
          <a:prstGeom prst="rect">
            <a:avLst/>
          </a:prstGeom>
          <a:noFill/>
        </p:spPr>
        <p:txBody>
          <a:bodyPr wrap="square" rtlCol="0">
            <a:spAutoFit/>
          </a:bodyPr>
          <a:lstStyle/>
          <a:p>
            <a:pPr algn="ctr"/>
            <a:r>
              <a:rPr kumimoji="1" lang="ja-JP" altLang="en-US" smtClean="0"/>
              <a:t>コスト</a:t>
            </a:r>
            <a:endParaRPr kumimoji="1" lang="ja-JP" altLang="en-US"/>
          </a:p>
        </p:txBody>
      </p:sp>
      <p:sp>
        <p:nvSpPr>
          <p:cNvPr id="19" name="左中かっこ 18"/>
          <p:cNvSpPr/>
          <p:nvPr/>
        </p:nvSpPr>
        <p:spPr>
          <a:xfrm>
            <a:off x="6278033" y="3942163"/>
            <a:ext cx="266701" cy="16797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5539316" y="4610109"/>
            <a:ext cx="872067" cy="369332"/>
          </a:xfrm>
          <a:prstGeom prst="rect">
            <a:avLst/>
          </a:prstGeom>
          <a:noFill/>
        </p:spPr>
        <p:txBody>
          <a:bodyPr wrap="square" rtlCol="0">
            <a:spAutoFit/>
          </a:bodyPr>
          <a:lstStyle/>
          <a:p>
            <a:pPr algn="ctr"/>
            <a:r>
              <a:rPr kumimoji="1" lang="ja-JP" altLang="en-US" smtClean="0"/>
              <a:t>コスト</a:t>
            </a:r>
            <a:endParaRPr kumimoji="1" lang="ja-JP" altLang="en-US"/>
          </a:p>
        </p:txBody>
      </p:sp>
      <p:sp>
        <p:nvSpPr>
          <p:cNvPr id="21" name="左中かっこ 20"/>
          <p:cNvSpPr/>
          <p:nvPr/>
        </p:nvSpPr>
        <p:spPr>
          <a:xfrm>
            <a:off x="6278033" y="3623203"/>
            <a:ext cx="266701" cy="2824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正方形/長方形 21"/>
          <p:cNvSpPr/>
          <p:nvPr/>
        </p:nvSpPr>
        <p:spPr>
          <a:xfrm>
            <a:off x="6646334" y="3634042"/>
            <a:ext cx="2015066" cy="3081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mtClean="0"/>
              <a:t>ゆとり</a:t>
            </a:r>
            <a:endParaRPr kumimoji="1" lang="ja-JP" altLang="en-US" dirty="0" smtClean="0"/>
          </a:p>
        </p:txBody>
      </p:sp>
      <p:sp>
        <p:nvSpPr>
          <p:cNvPr id="23" name="テキスト ボックス 22"/>
          <p:cNvSpPr txBox="1"/>
          <p:nvPr/>
        </p:nvSpPr>
        <p:spPr>
          <a:xfrm>
            <a:off x="5552016" y="3603436"/>
            <a:ext cx="872067" cy="369332"/>
          </a:xfrm>
          <a:prstGeom prst="rect">
            <a:avLst/>
          </a:prstGeom>
          <a:noFill/>
        </p:spPr>
        <p:txBody>
          <a:bodyPr wrap="square" rtlCol="0">
            <a:spAutoFit/>
          </a:bodyPr>
          <a:lstStyle/>
          <a:p>
            <a:pPr algn="ctr"/>
            <a:r>
              <a:rPr kumimoji="1" lang="ja-JP" altLang="en-US" dirty="0" smtClean="0"/>
              <a:t>投資</a:t>
            </a:r>
            <a:endParaRPr kumimoji="1" lang="ja-JP" altLang="en-US" dirty="0"/>
          </a:p>
        </p:txBody>
      </p:sp>
    </p:spTree>
    <p:extLst>
      <p:ext uri="{BB962C8B-B14F-4D97-AF65-F5344CB8AC3E}">
        <p14:creationId xmlns:p14="http://schemas.microsoft.com/office/powerpoint/2010/main" val="2501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kumimoji="1" lang="en-US" altLang="ja-JP" dirty="0" smtClean="0"/>
              <a:t>138,240</a:t>
            </a:r>
            <a:r>
              <a:rPr kumimoji="1" lang="ja-JP" altLang="en-US" dirty="0" smtClean="0"/>
              <a:t>で人生を変える</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0350" y="1420018"/>
            <a:ext cx="7461034" cy="4351338"/>
          </a:xfr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8973" y="1690688"/>
            <a:ext cx="4310131" cy="3809999"/>
          </a:xfrm>
          <a:prstGeom prst="rect">
            <a:avLst/>
          </a:prstGeom>
        </p:spPr>
      </p:pic>
      <p:sp>
        <p:nvSpPr>
          <p:cNvPr id="6" name="テキスト ボックス 5"/>
          <p:cNvSpPr txBox="1"/>
          <p:nvPr/>
        </p:nvSpPr>
        <p:spPr>
          <a:xfrm>
            <a:off x="1320800" y="6011333"/>
            <a:ext cx="8949267" cy="461665"/>
          </a:xfrm>
          <a:prstGeom prst="rect">
            <a:avLst/>
          </a:prstGeom>
          <a:noFill/>
        </p:spPr>
        <p:txBody>
          <a:bodyPr wrap="square" rtlCol="0">
            <a:spAutoFit/>
          </a:bodyPr>
          <a:lstStyle/>
          <a:p>
            <a:pPr algn="ctr"/>
            <a:r>
              <a:rPr kumimoji="1" lang="en-US" altLang="ja-JP" sz="2400" u="sng" dirty="0" smtClean="0"/>
              <a:t>9</a:t>
            </a:r>
            <a:r>
              <a:rPr kumimoji="1" lang="ja-JP" altLang="en-US" sz="2400" u="sng" dirty="0" smtClean="0"/>
              <a:t>月</a:t>
            </a:r>
            <a:r>
              <a:rPr kumimoji="1" lang="en-US" altLang="ja-JP" sz="2400" u="sng" dirty="0" smtClean="0"/>
              <a:t>12</a:t>
            </a:r>
            <a:r>
              <a:rPr kumimoji="1" lang="ja-JP" altLang="en-US" sz="2400" u="sng" dirty="0" smtClean="0"/>
              <a:t>日から、私、行ってます</a:t>
            </a:r>
          </a:p>
        </p:txBody>
      </p:sp>
    </p:spTree>
    <p:extLst>
      <p:ext uri="{BB962C8B-B14F-4D97-AF65-F5344CB8AC3E}">
        <p14:creationId xmlns:p14="http://schemas.microsoft.com/office/powerpoint/2010/main" val="32142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Telework</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クラウド</a:t>
            </a:r>
            <a:r>
              <a:rPr lang="ja-JP" altLang="en-US" dirty="0">
                <a:latin typeface="Meiryo" charset="-128"/>
                <a:ea typeface="Meiryo" charset="-128"/>
                <a:cs typeface="Meiryo" charset="-128"/>
              </a:rPr>
              <a:t>・</a:t>
            </a:r>
            <a:r>
              <a:rPr lang="ja-JP" altLang="en-US" dirty="0" smtClean="0">
                <a:latin typeface="Meiryo" charset="-128"/>
                <a:ea typeface="Meiryo" charset="-128"/>
                <a:cs typeface="Meiryo" charset="-128"/>
              </a:rPr>
              <a:t>モバイル</a:t>
            </a:r>
          </a:p>
          <a:p>
            <a:pPr lvl="1"/>
            <a:r>
              <a:rPr lang="en-US" altLang="ja-JP" dirty="0" smtClean="0">
                <a:latin typeface="Meiryo" charset="-128"/>
                <a:ea typeface="Meiryo" charset="-128"/>
                <a:cs typeface="Meiryo" charset="-128"/>
              </a:rPr>
              <a:t>SNS</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Blog</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Mail</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Chat</a:t>
            </a:r>
            <a:endParaRPr lang="ja-JP" altLang="en-US" dirty="0" smtClean="0">
              <a:latin typeface="Meiryo" charset="-128"/>
              <a:ea typeface="Meiryo" charset="-128"/>
              <a:cs typeface="Meiryo" charset="-128"/>
            </a:endParaRPr>
          </a:p>
          <a:p>
            <a:endParaRPr lang="ja-JP" altLang="en-US" dirty="0" smtClean="0">
              <a:latin typeface="Meiryo" charset="-128"/>
              <a:ea typeface="Meiryo" charset="-128"/>
              <a:cs typeface="Meiryo" charset="-128"/>
            </a:endParaRPr>
          </a:p>
          <a:p>
            <a:r>
              <a:rPr lang="ja-JP" altLang="en-US" dirty="0" smtClean="0">
                <a:latin typeface="Meiryo" charset="-128"/>
                <a:ea typeface="Meiryo" charset="-128"/>
                <a:cs typeface="Meiryo" charset="-128"/>
              </a:rPr>
              <a:t>コミュニケーションの変化</a:t>
            </a:r>
          </a:p>
          <a:p>
            <a:pPr lvl="1"/>
            <a:r>
              <a:rPr lang="ja-JP" altLang="en-US" dirty="0" smtClean="0">
                <a:latin typeface="Meiryo" charset="-128"/>
                <a:ea typeface="Meiryo" charset="-128"/>
                <a:cs typeface="Meiryo" charset="-128"/>
              </a:rPr>
              <a:t>日本人的：</a:t>
            </a:r>
            <a:r>
              <a:rPr lang="ja-JP" altLang="en-US" b="1" dirty="0" smtClean="0">
                <a:latin typeface="Meiryo" charset="-128"/>
                <a:ea typeface="Meiryo" charset="-128"/>
                <a:cs typeface="Meiryo" charset="-128"/>
              </a:rPr>
              <a:t>曖昧な論点</a:t>
            </a:r>
            <a:r>
              <a:rPr lang="en-US" altLang="ja-JP" dirty="0" smtClean="0">
                <a:latin typeface="Meiryo" charset="-128"/>
                <a:ea typeface="Meiryo" charset="-128"/>
                <a:cs typeface="Meiryo" charset="-128"/>
              </a:rPr>
              <a:t> and </a:t>
            </a:r>
            <a:r>
              <a:rPr lang="ja-JP" altLang="en-US" b="1" dirty="0" smtClean="0">
                <a:latin typeface="Meiryo" charset="-128"/>
                <a:ea typeface="Meiryo" charset="-128"/>
                <a:cs typeface="Meiryo" charset="-128"/>
              </a:rPr>
              <a:t>信頼関係</a:t>
            </a:r>
          </a:p>
          <a:p>
            <a:pPr lvl="1"/>
            <a:r>
              <a:rPr lang="ja-JP" altLang="en-US" dirty="0" smtClean="0">
                <a:latin typeface="Meiryo" charset="-128"/>
                <a:ea typeface="Meiryo" charset="-128"/>
                <a:cs typeface="Meiryo" charset="-128"/>
              </a:rPr>
              <a:t>グローバルスタンダード：</a:t>
            </a:r>
            <a:r>
              <a:rPr lang="ja-JP" altLang="en-US" b="1" dirty="0" smtClean="0">
                <a:latin typeface="Meiryo" charset="-128"/>
                <a:ea typeface="Meiryo" charset="-128"/>
                <a:cs typeface="Meiryo" charset="-128"/>
              </a:rPr>
              <a:t>クリアな論点</a:t>
            </a:r>
            <a:r>
              <a:rPr lang="en-US" altLang="ja-JP" b="1" dirty="0" smtClean="0">
                <a:latin typeface="Meiryo" charset="-128"/>
                <a:ea typeface="Meiryo" charset="-128"/>
                <a:cs typeface="Meiryo" charset="-128"/>
              </a:rPr>
              <a:t> </a:t>
            </a:r>
            <a:r>
              <a:rPr lang="en-US" altLang="ja-JP" dirty="0" smtClean="0">
                <a:latin typeface="Meiryo" charset="-128"/>
                <a:ea typeface="Meiryo" charset="-128"/>
                <a:cs typeface="Meiryo" charset="-128"/>
              </a:rPr>
              <a:t>and/or </a:t>
            </a:r>
            <a:r>
              <a:rPr lang="ja-JP" altLang="en-US" b="1" dirty="0" smtClean="0">
                <a:latin typeface="Meiryo" charset="-128"/>
                <a:ea typeface="Meiryo" charset="-128"/>
                <a:cs typeface="Meiryo" charset="-128"/>
              </a:rPr>
              <a:t>信頼関係</a:t>
            </a:r>
            <a:endParaRPr lang="ja-JP" altLang="en-US" b="1" dirty="0">
              <a:latin typeface="Meiryo" charset="-128"/>
              <a:ea typeface="Meiryo" charset="-128"/>
              <a:cs typeface="Meiryo" charset="-128"/>
            </a:endParaRPr>
          </a:p>
        </p:txBody>
      </p:sp>
      <p:sp>
        <p:nvSpPr>
          <p:cNvPr id="4" name="テキスト ボックス 3"/>
          <p:cNvSpPr txBox="1"/>
          <p:nvPr/>
        </p:nvSpPr>
        <p:spPr>
          <a:xfrm>
            <a:off x="1498600" y="5664200"/>
            <a:ext cx="9956800" cy="523220"/>
          </a:xfrm>
          <a:prstGeom prst="rect">
            <a:avLst/>
          </a:prstGeom>
          <a:noFill/>
        </p:spPr>
        <p:txBody>
          <a:bodyPr wrap="square" rtlCol="0">
            <a:spAutoFit/>
          </a:bodyPr>
          <a:lstStyle/>
          <a:p>
            <a:pPr algn="ctr"/>
            <a:r>
              <a:rPr kumimoji="1" lang="ja-JP" altLang="en-US" sz="2800" u="sng" dirty="0" smtClean="0"/>
              <a:t>どれだけ生産性を上げられるか　</a:t>
            </a:r>
            <a:r>
              <a:rPr lang="en-US" altLang="ja-JP" sz="2800" u="sng" dirty="0" smtClean="0"/>
              <a:t>vs </a:t>
            </a:r>
            <a:r>
              <a:rPr lang="ja-JP" altLang="en-US" sz="2800" u="sng" dirty="0" smtClean="0"/>
              <a:t>インド人</a:t>
            </a:r>
            <a:endParaRPr kumimoji="1" lang="ja-JP" altLang="en-US" sz="2800" u="sng" dirty="0"/>
          </a:p>
        </p:txBody>
      </p:sp>
      <p:pic>
        <p:nvPicPr>
          <p:cNvPr id="5" name="図 4"/>
          <p:cNvPicPr>
            <a:picLocks noChangeAspect="1"/>
          </p:cNvPicPr>
          <p:nvPr/>
        </p:nvPicPr>
        <p:blipFill>
          <a:blip r:embed="rId3"/>
          <a:stretch>
            <a:fillRect/>
          </a:stretch>
        </p:blipFill>
        <p:spPr>
          <a:xfrm>
            <a:off x="8735627" y="915010"/>
            <a:ext cx="3354773" cy="190253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6466" y="1151466"/>
            <a:ext cx="2736831" cy="1666083"/>
          </a:xfrm>
          <a:prstGeom prst="rect">
            <a:avLst/>
          </a:prstGeom>
        </p:spPr>
      </p:pic>
    </p:spTree>
    <p:extLst>
      <p:ext uri="{BB962C8B-B14F-4D97-AF65-F5344CB8AC3E}">
        <p14:creationId xmlns:p14="http://schemas.microsoft.com/office/powerpoint/2010/main" val="167292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金融の</a:t>
            </a:r>
            <a:r>
              <a:rPr kumimoji="1" lang="en-US" altLang="ja-JP" dirty="0" smtClean="0"/>
              <a:t>IBM</a:t>
            </a:r>
            <a:r>
              <a:rPr kumimoji="1" lang="ja-JP" altLang="en-US" dirty="0" smtClean="0"/>
              <a:t>が</a:t>
            </a:r>
            <a:r>
              <a:rPr kumimoji="1" lang="en-US" altLang="ja-JP" dirty="0" err="1" smtClean="0"/>
              <a:t>Bluemix</a:t>
            </a:r>
            <a:r>
              <a:rPr kumimoji="1" lang="ja-JP" altLang="en-US" dirty="0" smtClean="0"/>
              <a:t>で</a:t>
            </a:r>
            <a:r>
              <a:rPr kumimoji="1" lang="en-US" altLang="ja-JP" dirty="0" err="1" smtClean="0"/>
              <a:t>Fintech</a:t>
            </a:r>
            <a:r>
              <a:rPr kumimoji="1" lang="ja-JP" altLang="en-US" dirty="0" smtClean="0"/>
              <a:t>に本格参入</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55356" y="1630891"/>
            <a:ext cx="5531123" cy="2805642"/>
          </a:xfrm>
        </p:spPr>
      </p:pic>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1034" y="2131483"/>
            <a:ext cx="7188200" cy="4508500"/>
          </a:xfrm>
          <a:prstGeom prst="rect">
            <a:avLst/>
          </a:prstGeom>
        </p:spPr>
      </p:pic>
    </p:spTree>
    <p:extLst>
      <p:ext uri="{BB962C8B-B14F-4D97-AF65-F5344CB8AC3E}">
        <p14:creationId xmlns:p14="http://schemas.microsoft.com/office/powerpoint/2010/main" val="3589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クラウド</a:t>
            </a:r>
            <a:r>
              <a:rPr kumimoji="1" lang="en-US" altLang="ja-JP" dirty="0" smtClean="0"/>
              <a:t>AI</a:t>
            </a:r>
            <a:r>
              <a:rPr kumimoji="1" lang="ja-JP" altLang="en-US" dirty="0" smtClean="0"/>
              <a:t>を</a:t>
            </a:r>
            <a:r>
              <a:rPr kumimoji="1" lang="en-US" altLang="ja-JP" dirty="0" smtClean="0"/>
              <a:t>API</a:t>
            </a:r>
            <a:r>
              <a:rPr kumimoji="1" lang="ja-JP" altLang="en-US" dirty="0" smtClean="0"/>
              <a:t>経由で使いこなす時代へ</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41400" y="1774824"/>
            <a:ext cx="6742584" cy="4875601"/>
          </a:xfr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4976" y="2700866"/>
            <a:ext cx="3297124" cy="1972733"/>
          </a:xfrm>
          <a:prstGeom prst="rect">
            <a:avLst/>
          </a:prstGeom>
        </p:spPr>
      </p:pic>
    </p:spTree>
    <p:extLst>
      <p:ext uri="{BB962C8B-B14F-4D97-AF65-F5344CB8AC3E}">
        <p14:creationId xmlns:p14="http://schemas.microsoft.com/office/powerpoint/2010/main" val="10333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インパクトを改めて考えると。。</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0440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を使う人々へのインパクト</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コストや「ある種類の仕事の品質で」コンピュータに勝てなくなっていく可能性が高い</a:t>
            </a:r>
          </a:p>
          <a:p>
            <a:r>
              <a:rPr kumimoji="1" lang="ja-JP" altLang="en-US" dirty="0" smtClean="0">
                <a:latin typeface="Meiryo" charset="-128"/>
                <a:ea typeface="Meiryo" charset="-128"/>
                <a:cs typeface="Meiryo" charset="-128"/>
              </a:rPr>
              <a:t>使いこなす知識が重要に</a:t>
            </a:r>
          </a:p>
          <a:p>
            <a:r>
              <a:rPr kumimoji="1" lang="ja-JP" altLang="en-US" dirty="0" smtClean="0">
                <a:latin typeface="Meiryo" charset="-128"/>
                <a:ea typeface="Meiryo" charset="-128"/>
                <a:cs typeface="Meiryo" charset="-128"/>
              </a:rPr>
              <a:t>中期的に、人間が価値を出せる仕事がより</a:t>
            </a:r>
            <a:r>
              <a:rPr kumimoji="1" lang="en-US" altLang="ja-JP" dirty="0" smtClean="0">
                <a:latin typeface="Meiryo" charset="-128"/>
                <a:ea typeface="Meiryo" charset="-128"/>
                <a:cs typeface="Meiryo" charset="-128"/>
              </a:rPr>
              <a:t>Critical</a:t>
            </a:r>
            <a:r>
              <a:rPr kumimoji="1" lang="ja-JP" altLang="en-US" dirty="0" smtClean="0">
                <a:latin typeface="Meiryo" charset="-128"/>
                <a:ea typeface="Meiryo" charset="-128"/>
                <a:cs typeface="Meiryo" charset="-128"/>
              </a:rPr>
              <a:t>に</a:t>
            </a:r>
            <a:endParaRPr kumimoji="1" lang="ja-JP" altLang="en-US" dirty="0">
              <a:latin typeface="Meiryo" charset="-128"/>
              <a:ea typeface="Meiryo" charset="-128"/>
              <a:cs typeface="Meiryo" charset="-128"/>
            </a:endParaRPr>
          </a:p>
        </p:txBody>
      </p:sp>
      <p:sp>
        <p:nvSpPr>
          <p:cNvPr id="4" name="正方形/長方形 3"/>
          <p:cNvSpPr/>
          <p:nvPr/>
        </p:nvSpPr>
        <p:spPr>
          <a:xfrm>
            <a:off x="2988735" y="4847194"/>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988735" y="3878554"/>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5909734" y="3738033"/>
            <a:ext cx="2870200" cy="1109160"/>
          </a:xfrm>
          <a:prstGeom prst="wedgeRectCallout">
            <a:avLst>
              <a:gd name="adj1" fmla="val -95869"/>
              <a:gd name="adj2" fmla="val 195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u="sng" dirty="0" smtClean="0"/>
              <a:t>対面</a:t>
            </a:r>
            <a:r>
              <a:rPr lang="ja-JP" altLang="en-US" u="sng" dirty="0"/>
              <a:t>サービス、肉体</a:t>
            </a:r>
            <a:r>
              <a:rPr lang="ja-JP" altLang="en-US" u="sng" dirty="0" smtClean="0"/>
              <a:t>労働</a:t>
            </a:r>
            <a:endParaRPr kumimoji="1" lang="ja-JP" altLang="en-US" u="sng" dirty="0" smtClean="0"/>
          </a:p>
          <a:p>
            <a:pPr algn="ctr"/>
            <a:r>
              <a:rPr kumimoji="1" lang="ja-JP" altLang="en-US" dirty="0" smtClean="0"/>
              <a:t>ここの価値を柔軟に提供をできる人</a:t>
            </a:r>
          </a:p>
        </p:txBody>
      </p:sp>
      <p:sp>
        <p:nvSpPr>
          <p:cNvPr id="7" name="四角形吹き出し 6"/>
          <p:cNvSpPr/>
          <p:nvPr/>
        </p:nvSpPr>
        <p:spPr>
          <a:xfrm>
            <a:off x="5909733" y="5006459"/>
            <a:ext cx="2870200" cy="1305441"/>
          </a:xfrm>
          <a:prstGeom prst="wedgeRectCallout">
            <a:avLst>
              <a:gd name="adj1" fmla="val -95921"/>
              <a:gd name="adj2" fmla="val -20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smtClean="0"/>
              <a:t>定型業務</a:t>
            </a:r>
          </a:p>
          <a:p>
            <a:pPr algn="ctr"/>
            <a:r>
              <a:rPr kumimoji="1" lang="ja-JP" altLang="en-US" dirty="0" smtClean="0"/>
              <a:t>ここの価値を低コスト化する事を考える人</a:t>
            </a:r>
          </a:p>
        </p:txBody>
      </p:sp>
      <p:sp>
        <p:nvSpPr>
          <p:cNvPr id="8" name="テキスト ボックス 7"/>
          <p:cNvSpPr txBox="1"/>
          <p:nvPr/>
        </p:nvSpPr>
        <p:spPr>
          <a:xfrm>
            <a:off x="838200" y="6311900"/>
            <a:ext cx="10981267" cy="523220"/>
          </a:xfrm>
          <a:prstGeom prst="rect">
            <a:avLst/>
          </a:prstGeom>
          <a:noFill/>
        </p:spPr>
        <p:txBody>
          <a:bodyPr wrap="square" rtlCol="0">
            <a:spAutoFit/>
          </a:bodyPr>
          <a:lstStyle/>
          <a:p>
            <a:pPr algn="ctr"/>
            <a:r>
              <a:rPr kumimoji="1" lang="ja-JP" altLang="en-US" sz="2800" u="sng" dirty="0" smtClean="0"/>
              <a:t>オーシャンズ</a:t>
            </a:r>
            <a:r>
              <a:rPr kumimoji="1" lang="en-US" altLang="ja-JP" sz="2800" u="sng" dirty="0" smtClean="0"/>
              <a:t>11</a:t>
            </a:r>
            <a:r>
              <a:rPr kumimoji="1" lang="ja-JP" altLang="en-US" sz="2800" u="sng" dirty="0" smtClean="0"/>
              <a:t>、サイボーグ</a:t>
            </a:r>
            <a:r>
              <a:rPr kumimoji="1" lang="en-US" altLang="ja-JP" sz="2800" u="sng" dirty="0" smtClean="0"/>
              <a:t>009</a:t>
            </a:r>
            <a:r>
              <a:rPr kumimoji="1" lang="ja-JP" altLang="en-US" sz="2800" u="sng" dirty="0" smtClean="0"/>
              <a:t>、</a:t>
            </a:r>
            <a:r>
              <a:rPr kumimoji="1" lang="en-US" altLang="ja-JP" sz="2800" u="sng" dirty="0" smtClean="0"/>
              <a:t>5</a:t>
            </a:r>
            <a:r>
              <a:rPr kumimoji="1" lang="ja-JP" altLang="en-US" sz="2800" u="sng" dirty="0" smtClean="0"/>
              <a:t>レンジャーの様に自分らしさの発見</a:t>
            </a:r>
            <a:endParaRPr kumimoji="1" lang="ja-JP" altLang="en-US" sz="2800" u="sng" dirty="0"/>
          </a:p>
        </p:txBody>
      </p:sp>
    </p:spTree>
    <p:extLst>
      <p:ext uri="{BB962C8B-B14F-4D97-AF65-F5344CB8AC3E}">
        <p14:creationId xmlns:p14="http://schemas.microsoft.com/office/powerpoint/2010/main" val="71926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雑談相手ができました</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741" y="1501775"/>
            <a:ext cx="6880517" cy="4351338"/>
          </a:xfrm>
        </p:spPr>
      </p:pic>
      <p:sp>
        <p:nvSpPr>
          <p:cNvPr id="5" name="テキスト ボックス 4"/>
          <p:cNvSpPr txBox="1"/>
          <p:nvPr/>
        </p:nvSpPr>
        <p:spPr>
          <a:xfrm>
            <a:off x="1498600" y="6011334"/>
            <a:ext cx="9956800" cy="523220"/>
          </a:xfrm>
          <a:prstGeom prst="rect">
            <a:avLst/>
          </a:prstGeom>
          <a:noFill/>
        </p:spPr>
        <p:txBody>
          <a:bodyPr wrap="square" rtlCol="0">
            <a:spAutoFit/>
          </a:bodyPr>
          <a:lstStyle/>
          <a:p>
            <a:pPr algn="ctr"/>
            <a:r>
              <a:rPr kumimoji="1" lang="ja-JP" altLang="en-US" sz="2800" u="sng" dirty="0" smtClean="0"/>
              <a:t>対面に近い仕事が</a:t>
            </a:r>
            <a:r>
              <a:rPr kumimoji="1" lang="en-US" altLang="ja-JP" sz="2800" u="sng" dirty="0" smtClean="0"/>
              <a:t>IT</a:t>
            </a:r>
            <a:r>
              <a:rPr kumimoji="1" lang="ja-JP" altLang="en-US" sz="2800" u="sng" dirty="0" smtClean="0"/>
              <a:t>で代替え</a:t>
            </a:r>
            <a:endParaRPr kumimoji="1" lang="ja-JP" altLang="en-US" sz="2800" u="sng" dirty="0"/>
          </a:p>
        </p:txBody>
      </p:sp>
    </p:spTree>
    <p:extLst>
      <p:ext uri="{BB962C8B-B14F-4D97-AF65-F5344CB8AC3E}">
        <p14:creationId xmlns:p14="http://schemas.microsoft.com/office/powerpoint/2010/main" val="134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業界へのインパクト</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normAutofit fontScale="92500" lnSpcReduction="20000"/>
          </a:bodyPr>
          <a:lstStyle/>
          <a:p>
            <a:r>
              <a:rPr kumimoji="1" lang="ja-JP" altLang="en-US" dirty="0" smtClean="0">
                <a:latin typeface="Meiryo" charset="-128"/>
                <a:ea typeface="Meiryo" charset="-128"/>
                <a:cs typeface="Meiryo" charset="-128"/>
              </a:rPr>
              <a:t>ベンダや</a:t>
            </a:r>
            <a:r>
              <a:rPr kumimoji="1" lang="en-US" altLang="ja-JP" dirty="0" err="1" smtClean="0">
                <a:latin typeface="Meiryo" charset="-128"/>
                <a:ea typeface="Meiryo" charset="-128"/>
                <a:cs typeface="Meiryo" charset="-128"/>
              </a:rPr>
              <a:t>Sier</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ハイスキルの人のみ生き残る</a:t>
            </a:r>
          </a:p>
          <a:p>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ユーザ</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pPr lvl="1"/>
            <a:r>
              <a:rPr kumimoji="1" lang="en-US" altLang="ja-JP" dirty="0" smtClean="0">
                <a:latin typeface="Meiryo" charset="-128"/>
                <a:ea typeface="Meiryo" charset="-128"/>
                <a:cs typeface="Meiryo" charset="-128"/>
              </a:rPr>
              <a:t>Producer</a:t>
            </a:r>
            <a:r>
              <a:rPr kumimoji="1" lang="ja-JP" altLang="en-US" dirty="0" smtClean="0">
                <a:latin typeface="Meiryo" charset="-128"/>
                <a:ea typeface="Meiryo" charset="-128"/>
                <a:cs typeface="Meiryo" charset="-128"/>
              </a:rPr>
              <a:t>タイプの人＋アプリの作れる人が生き残る</a:t>
            </a:r>
          </a:p>
          <a:p>
            <a:pPr lvl="1"/>
            <a:r>
              <a:rPr lang="ja-JP" altLang="en-US" dirty="0" smtClean="0">
                <a:latin typeface="Meiryo" charset="-128"/>
                <a:ea typeface="Meiryo" charset="-128"/>
                <a:cs typeface="Meiryo" charset="-128"/>
              </a:rPr>
              <a:t>旧態</a:t>
            </a:r>
            <a:r>
              <a:rPr lang="ja-JP" altLang="en-US" dirty="0">
                <a:latin typeface="Meiryo" charset="-128"/>
                <a:ea typeface="Meiryo" charset="-128"/>
                <a:cs typeface="Meiryo" charset="-128"/>
              </a:rPr>
              <a:t>依然のベンダマネージメント、受け身、遅い人は、おいていかれる可能性が高い</a:t>
            </a:r>
          </a:p>
          <a:p>
            <a:endParaRPr kumimoji="1" lang="ja-JP" altLang="en-US"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3</a:t>
            </a:r>
            <a:r>
              <a:rPr kumimoji="1" lang="ja-JP" altLang="en-US" dirty="0" smtClean="0">
                <a:latin typeface="Meiryo" charset="-128"/>
                <a:ea typeface="Meiryo" charset="-128"/>
                <a:cs typeface="Meiryo" charset="-128"/>
              </a:rPr>
              <a:t>つの軸の</a:t>
            </a:r>
            <a:r>
              <a:rPr lang="en-US" altLang="ja-JP" dirty="0" smtClean="0">
                <a:latin typeface="Meiryo" charset="-128"/>
                <a:ea typeface="Meiryo" charset="-128"/>
                <a:cs typeface="Meiryo" charset="-128"/>
              </a:rPr>
              <a:t>Professional </a:t>
            </a:r>
            <a:r>
              <a:rPr lang="ja-JP" altLang="en-US" dirty="0" smtClean="0">
                <a:latin typeface="Meiryo" charset="-128"/>
                <a:ea typeface="Meiryo" charset="-128"/>
                <a:cs typeface="Meiryo" charset="-128"/>
              </a:rPr>
              <a:t>になるチャンス</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ビジネス：</a:t>
            </a:r>
            <a:r>
              <a:rPr kumimoji="1" lang="en-US" altLang="ja-JP" dirty="0" smtClean="0">
                <a:latin typeface="Meiryo" charset="-128"/>
                <a:ea typeface="Meiryo" charset="-128"/>
                <a:cs typeface="Meiryo" charset="-128"/>
              </a:rPr>
              <a:t>STR</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MKT</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FIN/ADF</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MAC</a:t>
            </a:r>
            <a:r>
              <a:rPr lang="en-US" altLang="ja-JP" dirty="0" smtClean="0">
                <a:latin typeface="Meiryo" charset="-128"/>
                <a:ea typeface="Meiryo" charset="-128"/>
                <a:cs typeface="Meiryo" charset="-128"/>
              </a:rPr>
              <a:t>/MGA</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ピープル：</a:t>
            </a:r>
            <a:r>
              <a:rPr kumimoji="1" lang="en-US" altLang="ja-JP" dirty="0" smtClean="0">
                <a:latin typeface="Meiryo" charset="-128"/>
                <a:ea typeface="Meiryo" charset="-128"/>
                <a:cs typeface="Meiryo" charset="-128"/>
              </a:rPr>
              <a:t>OBH/HRM</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STI</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COM</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テクニカル：</a:t>
            </a:r>
            <a:r>
              <a:rPr kumimoji="1" lang="en-US" altLang="ja-JP" dirty="0" smtClean="0">
                <a:latin typeface="Meiryo" charset="-128"/>
                <a:ea typeface="Meiryo" charset="-128"/>
                <a:cs typeface="Meiryo" charset="-128"/>
              </a:rPr>
              <a:t>EZB</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+α</a:t>
            </a:r>
            <a:endParaRPr kumimoji="1" lang="ja-JP" altLang="en-US" dirty="0" smtClean="0">
              <a:latin typeface="Meiryo" charset="-128"/>
              <a:ea typeface="Meiryo" charset="-128"/>
              <a:cs typeface="Meiryo" charset="-128"/>
            </a:endParaRPr>
          </a:p>
        </p:txBody>
      </p:sp>
    </p:spTree>
    <p:extLst>
      <p:ext uri="{BB962C8B-B14F-4D97-AF65-F5344CB8AC3E}">
        <p14:creationId xmlns:p14="http://schemas.microsoft.com/office/powerpoint/2010/main" val="1023728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ベンダの例</a:t>
            </a:r>
            <a:r>
              <a:rPr kumimoji="1" lang="en-US" altLang="ja-JP" dirty="0" smtClean="0"/>
              <a:t>:</a:t>
            </a:r>
            <a:r>
              <a:rPr kumimoji="1" lang="ja-JP" altLang="en-US" dirty="0" smtClean="0"/>
              <a:t> </a:t>
            </a:r>
            <a:r>
              <a:rPr kumimoji="1" lang="en-US" altLang="ja-JP" dirty="0" smtClean="0"/>
              <a:t>Microsoft</a:t>
            </a:r>
            <a:endParaRPr kumimoji="1" lang="ja-JP" altLang="en-US" dirty="0"/>
          </a:p>
        </p:txBody>
      </p:sp>
      <p:pic>
        <p:nvPicPr>
          <p:cNvPr id="4" name="図 3"/>
          <p:cNvPicPr>
            <a:picLocks noChangeAspect="1"/>
          </p:cNvPicPr>
          <p:nvPr/>
        </p:nvPicPr>
        <p:blipFill>
          <a:blip r:embed="rId2"/>
          <a:stretch>
            <a:fillRect/>
          </a:stretch>
        </p:blipFill>
        <p:spPr>
          <a:xfrm>
            <a:off x="1168752" y="1905557"/>
            <a:ext cx="2601383" cy="95360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575" y="4597400"/>
            <a:ext cx="1213555" cy="1820333"/>
          </a:xfrm>
          <a:prstGeom prst="rect">
            <a:avLst/>
          </a:prstGeom>
        </p:spPr>
      </p:pic>
      <p:sp>
        <p:nvSpPr>
          <p:cNvPr id="6" name="テキスト ボックス 5"/>
          <p:cNvSpPr txBox="1"/>
          <p:nvPr/>
        </p:nvSpPr>
        <p:spPr>
          <a:xfrm>
            <a:off x="1538107" y="4013200"/>
            <a:ext cx="1591733" cy="369332"/>
          </a:xfrm>
          <a:prstGeom prst="rect">
            <a:avLst/>
          </a:prstGeom>
          <a:noFill/>
        </p:spPr>
        <p:txBody>
          <a:bodyPr wrap="square" rtlCol="0">
            <a:spAutoFit/>
          </a:bodyPr>
          <a:lstStyle/>
          <a:p>
            <a:pPr algn="ctr"/>
            <a:r>
              <a:rPr kumimoji="1" lang="en-US" altLang="ja-JP" dirty="0" smtClean="0"/>
              <a:t>Restructuring</a:t>
            </a:r>
            <a:endParaRPr kumimoji="1" lang="ja-JP" altLang="en-US" dirty="0"/>
          </a:p>
        </p:txBody>
      </p:sp>
      <p:pic>
        <p:nvPicPr>
          <p:cNvPr id="7" name="図 6"/>
          <p:cNvPicPr>
            <a:picLocks noChangeAspect="1"/>
          </p:cNvPicPr>
          <p:nvPr/>
        </p:nvPicPr>
        <p:blipFill>
          <a:blip r:embed="rId2"/>
          <a:stretch>
            <a:fillRect/>
          </a:stretch>
        </p:blipFill>
        <p:spPr>
          <a:xfrm>
            <a:off x="7823551" y="1905557"/>
            <a:ext cx="2601383" cy="953607"/>
          </a:xfrm>
          <a:prstGeom prst="rect">
            <a:avLst/>
          </a:prstGeom>
        </p:spPr>
      </p:pic>
      <p:sp>
        <p:nvSpPr>
          <p:cNvPr id="8" name="テキスト ボックス 7"/>
          <p:cNvSpPr txBox="1"/>
          <p:nvPr/>
        </p:nvSpPr>
        <p:spPr>
          <a:xfrm>
            <a:off x="1024465" y="2844724"/>
            <a:ext cx="3081867" cy="369332"/>
          </a:xfrm>
          <a:prstGeom prst="rect">
            <a:avLst/>
          </a:prstGeom>
          <a:noFill/>
        </p:spPr>
        <p:txBody>
          <a:bodyPr wrap="square" rtlCol="0">
            <a:spAutoFit/>
          </a:bodyPr>
          <a:lstStyle/>
          <a:p>
            <a:pPr algn="ctr"/>
            <a:r>
              <a:rPr kumimoji="1" lang="ja-JP" altLang="en-US" dirty="0" smtClean="0"/>
              <a:t>古き良き</a:t>
            </a:r>
            <a:r>
              <a:rPr kumimoji="1" lang="en-US" altLang="ja-JP" dirty="0" smtClean="0"/>
              <a:t>MS:</a:t>
            </a:r>
            <a:r>
              <a:rPr kumimoji="1" lang="ja-JP" altLang="en-US" dirty="0" smtClean="0"/>
              <a:t>車のディーラー</a:t>
            </a:r>
            <a:endParaRPr kumimoji="1" lang="ja-JP" altLang="en-US" dirty="0"/>
          </a:p>
        </p:txBody>
      </p:sp>
      <p:sp>
        <p:nvSpPr>
          <p:cNvPr id="10" name="テキスト ボックス 9"/>
          <p:cNvSpPr txBox="1"/>
          <p:nvPr/>
        </p:nvSpPr>
        <p:spPr>
          <a:xfrm>
            <a:off x="7089067" y="2844725"/>
            <a:ext cx="4275666" cy="369332"/>
          </a:xfrm>
          <a:prstGeom prst="rect">
            <a:avLst/>
          </a:prstGeom>
          <a:noFill/>
        </p:spPr>
        <p:txBody>
          <a:bodyPr wrap="square" rtlCol="0">
            <a:spAutoFit/>
          </a:bodyPr>
          <a:lstStyle/>
          <a:p>
            <a:pPr algn="ctr"/>
            <a:r>
              <a:rPr kumimoji="1" lang="ja-JP" altLang="en-US" dirty="0" smtClean="0"/>
              <a:t>今の</a:t>
            </a:r>
            <a:r>
              <a:rPr kumimoji="1" lang="en-US" altLang="ja-JP" dirty="0" smtClean="0"/>
              <a:t>MS:</a:t>
            </a:r>
            <a:r>
              <a:rPr kumimoji="1" lang="ja-JP" altLang="en-US" dirty="0" smtClean="0"/>
              <a:t>オートバックス</a:t>
            </a:r>
            <a:r>
              <a:rPr kumimoji="1" lang="en-US" altLang="ja-JP" dirty="0" smtClean="0"/>
              <a:t>〜</a:t>
            </a:r>
            <a:r>
              <a:rPr kumimoji="1" lang="ja-JP" altLang="en-US" dirty="0" smtClean="0"/>
              <a:t>車のディーラー</a:t>
            </a:r>
            <a:endParaRPr kumimoji="1" lang="ja-JP" altLang="en-US" dirty="0"/>
          </a:p>
        </p:txBody>
      </p:sp>
      <p:pic>
        <p:nvPicPr>
          <p:cNvPr id="11" name="図 10"/>
          <p:cNvPicPr>
            <a:picLocks noChangeAspect="1"/>
          </p:cNvPicPr>
          <p:nvPr/>
        </p:nvPicPr>
        <p:blipFill>
          <a:blip r:embed="rId4"/>
          <a:stretch>
            <a:fillRect/>
          </a:stretch>
        </p:blipFill>
        <p:spPr>
          <a:xfrm>
            <a:off x="6934200" y="3835401"/>
            <a:ext cx="762000" cy="762000"/>
          </a:xfrm>
          <a:prstGeom prst="rect">
            <a:avLst/>
          </a:prstGeom>
        </p:spPr>
      </p:pic>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5396" y="4017923"/>
            <a:ext cx="2389538" cy="386101"/>
          </a:xfrm>
          <a:prstGeom prst="rect">
            <a:avLst/>
          </a:prstGeom>
        </p:spPr>
      </p:pic>
      <p:pic>
        <p:nvPicPr>
          <p:cNvPr id="13" name="図 12"/>
          <p:cNvPicPr>
            <a:picLocks noChangeAspect="1"/>
          </p:cNvPicPr>
          <p:nvPr/>
        </p:nvPicPr>
        <p:blipFill>
          <a:blip r:embed="rId6"/>
          <a:stretch>
            <a:fillRect/>
          </a:stretch>
        </p:blipFill>
        <p:spPr>
          <a:xfrm>
            <a:off x="10642604" y="3567506"/>
            <a:ext cx="1286933" cy="1286933"/>
          </a:xfrm>
          <a:prstGeom prst="rect">
            <a:avLst/>
          </a:prstGeom>
        </p:spPr>
      </p:pic>
      <p:pic>
        <p:nvPicPr>
          <p:cNvPr id="14" name="図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38909" y="5080000"/>
            <a:ext cx="1185333" cy="1185333"/>
          </a:xfrm>
          <a:prstGeom prst="rect">
            <a:avLst/>
          </a:prstGeom>
        </p:spPr>
      </p:pic>
      <p:pic>
        <p:nvPicPr>
          <p:cNvPr id="15" name="図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51999" y="5168356"/>
            <a:ext cx="1859206" cy="1008619"/>
          </a:xfrm>
          <a:prstGeom prst="rect">
            <a:avLst/>
          </a:prstGeom>
        </p:spPr>
      </p:pic>
      <p:sp>
        <p:nvSpPr>
          <p:cNvPr id="16" name="右矢印 15"/>
          <p:cNvSpPr/>
          <p:nvPr/>
        </p:nvSpPr>
        <p:spPr>
          <a:xfrm>
            <a:off x="4546600" y="4013200"/>
            <a:ext cx="1549400" cy="58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90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65 -0.06574 L 0.08125 -0.2 " pathEditMode="relative" ptsTypes="AA">
                                      <p:cBhvr>
                                        <p:cTn id="51" dur="2000" fill="hold"/>
                                        <p:tgtEl>
                                          <p:spTgt spid="11"/>
                                        </p:tgtEl>
                                        <p:attrNameLst>
                                          <p:attrName>ppt_x</p:attrName>
                                          <p:attrName>ppt_y</p:attrName>
                                        </p:attrNameLst>
                                      </p:cBhvr>
                                    </p:animMotion>
                                  </p:childTnLst>
                                </p:cTn>
                              </p:par>
                            </p:childTnLst>
                          </p:cTn>
                        </p:par>
                        <p:par>
                          <p:cTn id="52" fill="hold">
                            <p:stCondLst>
                              <p:cond delay="2000"/>
                            </p:stCondLst>
                            <p:childTnLst>
                              <p:par>
                                <p:cTn id="53" presetID="0" presetClass="path" presetSubtype="0" accel="50000" decel="50000" fill="hold" nodeType="afterEffect">
                                  <p:stCondLst>
                                    <p:cond delay="0"/>
                                  </p:stCondLst>
                                  <p:childTnLst>
                                    <p:animMotion origin="layout" path="M -0.00078 -0.05995 L -0.01536 -0.19931 " pathEditMode="relative" ptsTypes="AA">
                                      <p:cBhvr>
                                        <p:cTn id="54" dur="2000" fill="hold"/>
                                        <p:tgtEl>
                                          <p:spTgt spid="12"/>
                                        </p:tgtEl>
                                        <p:attrNameLst>
                                          <p:attrName>ppt_x</p:attrName>
                                          <p:attrName>ppt_y</p:attrName>
                                        </p:attrNameLst>
                                      </p:cBhvr>
                                    </p:animMotion>
                                  </p:childTnLst>
                                </p:cTn>
                              </p:par>
                            </p:childTnLst>
                          </p:cTn>
                        </p:par>
                        <p:par>
                          <p:cTn id="55" fill="hold">
                            <p:stCondLst>
                              <p:cond delay="4000"/>
                            </p:stCondLst>
                            <p:childTnLst>
                              <p:par>
                                <p:cTn id="56" presetID="0" presetClass="path" presetSubtype="0" accel="50000" decel="50000" fill="hold" nodeType="afterEffect">
                                  <p:stCondLst>
                                    <p:cond delay="0"/>
                                  </p:stCondLst>
                                  <p:childTnLst>
                                    <p:animMotion origin="layout" path="M -0.0125 -0.10301 L -0.10417 -0.15116 " pathEditMode="relative" rAng="0" ptsTypes="AA">
                                      <p:cBhvr>
                                        <p:cTn id="57" dur="2000" fill="hold"/>
                                        <p:tgtEl>
                                          <p:spTgt spid="13"/>
                                        </p:tgtEl>
                                        <p:attrNameLst>
                                          <p:attrName>ppt_x</p:attrName>
                                          <p:attrName>ppt_y</p:attrName>
                                        </p:attrNameLst>
                                      </p:cBhvr>
                                      <p:rCtr x="-4583" y="-2407"/>
                                    </p:animMotion>
                                  </p:childTnLst>
                                </p:cTn>
                              </p:par>
                            </p:childTnLst>
                          </p:cTn>
                        </p:par>
                        <p:par>
                          <p:cTn id="58" fill="hold">
                            <p:stCondLst>
                              <p:cond delay="6000"/>
                            </p:stCondLst>
                            <p:childTnLst>
                              <p:par>
                                <p:cTn id="59" presetID="0" presetClass="path" presetSubtype="0" accel="50000" decel="50000" fill="hold" nodeType="afterEffect">
                                  <p:stCondLst>
                                    <p:cond delay="0"/>
                                  </p:stCondLst>
                                  <p:childTnLst>
                                    <p:animMotion origin="layout" path="M -0.00117 -0.09375 L 0.01628 -0.35254 " pathEditMode="relative" ptsTypes="AA">
                                      <p:cBhvr>
                                        <p:cTn id="60" dur="2000" fill="hold"/>
                                        <p:tgtEl>
                                          <p:spTgt spid="14"/>
                                        </p:tgtEl>
                                        <p:attrNameLst>
                                          <p:attrName>ppt_x</p:attrName>
                                          <p:attrName>ppt_y</p:attrName>
                                        </p:attrNameLst>
                                      </p:cBhvr>
                                    </p:animMotion>
                                  </p:childTnLst>
                                </p:cTn>
                              </p:par>
                            </p:childTnLst>
                          </p:cTn>
                        </p:par>
                        <p:par>
                          <p:cTn id="61" fill="hold">
                            <p:stCondLst>
                              <p:cond delay="8000"/>
                            </p:stCondLst>
                            <p:childTnLst>
                              <p:par>
                                <p:cTn id="62" presetID="0" presetClass="path" presetSubtype="0" accel="50000" decel="50000" fill="hold" nodeType="afterEffect">
                                  <p:stCondLst>
                                    <p:cond delay="0"/>
                                  </p:stCondLst>
                                  <p:childTnLst>
                                    <p:animMotion origin="layout" path="M -0.00469 -0.08634 L -0.09492 -0.33981 " pathEditMode="relative" ptsTypes="AA">
                                      <p:cBhvr>
                                        <p:cTn id="63"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自己紹介</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各務 茂雄（かがみしげお）</a:t>
            </a:r>
          </a:p>
          <a:p>
            <a:r>
              <a:rPr kumimoji="1" lang="en-US" altLang="ja-JP" dirty="0" smtClean="0">
                <a:latin typeface="Meiryo" charset="-128"/>
                <a:ea typeface="Meiryo" charset="-128"/>
                <a:cs typeface="Meiryo" charset="-128"/>
              </a:rPr>
              <a:t>GMBA2010</a:t>
            </a:r>
            <a:r>
              <a:rPr kumimoji="1" lang="ja-JP" altLang="en-US" dirty="0" smtClean="0">
                <a:latin typeface="Meiryo" charset="-128"/>
                <a:ea typeface="Meiryo" charset="-128"/>
                <a:cs typeface="Meiryo" charset="-128"/>
              </a:rPr>
              <a:t>期</a:t>
            </a:r>
          </a:p>
          <a:p>
            <a:r>
              <a:rPr kumimoji="1" lang="en-US" altLang="ja-JP" dirty="0" smtClean="0">
                <a:latin typeface="Meiryo" charset="-128"/>
                <a:ea typeface="Meiryo" charset="-128"/>
                <a:cs typeface="Meiryo" charset="-128"/>
              </a:rPr>
              <a:t>9</a:t>
            </a:r>
            <a:r>
              <a:rPr kumimoji="1" lang="ja-JP" altLang="en-US" dirty="0" smtClean="0">
                <a:latin typeface="Meiryo" charset="-128"/>
                <a:ea typeface="Meiryo" charset="-128"/>
                <a:cs typeface="Meiryo" charset="-128"/>
              </a:rPr>
              <a:t>月</a:t>
            </a:r>
            <a:r>
              <a:rPr kumimoji="1" lang="en-US" altLang="ja-JP" dirty="0" smtClean="0">
                <a:latin typeface="Meiryo" charset="-128"/>
                <a:ea typeface="Meiryo" charset="-128"/>
                <a:cs typeface="Meiryo" charset="-128"/>
              </a:rPr>
              <a:t>24</a:t>
            </a:r>
            <a:r>
              <a:rPr kumimoji="1" lang="ja-JP" altLang="en-US" dirty="0" smtClean="0">
                <a:latin typeface="Meiryo" charset="-128"/>
                <a:ea typeface="Meiryo" charset="-128"/>
                <a:cs typeface="Meiryo" charset="-128"/>
              </a:rPr>
              <a:t>日時点、</a:t>
            </a:r>
            <a:r>
              <a:rPr kumimoji="1" lang="en-US" altLang="ja-JP" dirty="0" smtClean="0">
                <a:latin typeface="Meiryo" charset="-128"/>
                <a:ea typeface="Meiryo" charset="-128"/>
                <a:cs typeface="Meiryo" charset="-128"/>
              </a:rPr>
              <a:t>Microsoft</a:t>
            </a:r>
            <a:r>
              <a:rPr kumimoji="1" lang="ja-JP" altLang="en-US" dirty="0" smtClean="0">
                <a:latin typeface="Meiryo" charset="-128"/>
                <a:ea typeface="Meiryo" charset="-128"/>
                <a:cs typeface="Meiryo" charset="-128"/>
              </a:rPr>
              <a:t>にてクラウド技術</a:t>
            </a:r>
            <a:r>
              <a:rPr kumimoji="1" lang="en-US" altLang="ja-JP" dirty="0" smtClean="0">
                <a:latin typeface="Meiryo" charset="-128"/>
                <a:ea typeface="Meiryo" charset="-128"/>
                <a:cs typeface="Meiryo" charset="-128"/>
              </a:rPr>
              <a:t>Team</a:t>
            </a:r>
            <a:r>
              <a:rPr kumimoji="1" lang="ja-JP" altLang="en-US" dirty="0" smtClean="0">
                <a:latin typeface="Meiryo" charset="-128"/>
                <a:ea typeface="Meiryo" charset="-128"/>
                <a:cs typeface="Meiryo" charset="-128"/>
              </a:rPr>
              <a:t>の</a:t>
            </a:r>
            <a:r>
              <a:rPr kumimoji="1" lang="en-US" altLang="ja-JP" dirty="0" smtClean="0">
                <a:latin typeface="Meiryo" charset="-128"/>
                <a:ea typeface="Meiryo" charset="-128"/>
                <a:cs typeface="Meiryo" charset="-128"/>
              </a:rPr>
              <a:t>Manager</a:t>
            </a:r>
            <a:endParaRPr kumimoji="1" lang="ja-JP" altLang="en-US" dirty="0" smtClean="0">
              <a:latin typeface="Meiryo" charset="-128"/>
              <a:ea typeface="Meiryo" charset="-128"/>
              <a:cs typeface="Meiryo" charset="-128"/>
            </a:endParaRPr>
          </a:p>
          <a:p>
            <a:r>
              <a:rPr lang="en-US" altLang="ja-JP" dirty="0" smtClean="0">
                <a:latin typeface="Meiryo" charset="-128"/>
                <a:ea typeface="Meiryo" charset="-128"/>
                <a:cs typeface="Meiryo" charset="-128"/>
              </a:rPr>
              <a:t>NTT-&gt;</a:t>
            </a:r>
            <a:r>
              <a:rPr kumimoji="1" lang="en-US" altLang="ja-JP" dirty="0" smtClean="0">
                <a:latin typeface="Meiryo" charset="-128"/>
                <a:ea typeface="Meiryo" charset="-128"/>
                <a:cs typeface="Meiryo" charset="-128"/>
              </a:rPr>
              <a:t>Compaq</a:t>
            </a:r>
            <a:r>
              <a:rPr lang="en-US" altLang="ja-JP" dirty="0" smtClean="0">
                <a:latin typeface="Meiryo" charset="-128"/>
                <a:ea typeface="Meiryo" charset="-128"/>
                <a:cs typeface="Meiryo" charset="-128"/>
              </a:rPr>
              <a:t>-&gt;</a:t>
            </a:r>
            <a:r>
              <a:rPr kumimoji="1" lang="en-US" altLang="ja-JP" dirty="0" smtClean="0">
                <a:latin typeface="Meiryo" charset="-128"/>
                <a:ea typeface="Meiryo" charset="-128"/>
                <a:cs typeface="Meiryo" charset="-128"/>
              </a:rPr>
              <a:t>EMC-&gt;VMware-&gt;</a:t>
            </a:r>
            <a:r>
              <a:rPr kumimoji="1" lang="ja-JP" altLang="en-US" dirty="0" smtClean="0">
                <a:latin typeface="Meiryo" charset="-128"/>
                <a:ea typeface="Meiryo" charset="-128"/>
                <a:cs typeface="Meiryo" charset="-128"/>
              </a:rPr>
              <a:t>楽天</a:t>
            </a:r>
            <a:r>
              <a:rPr kumimoji="1" lang="en-US" altLang="ja-JP" dirty="0" smtClean="0">
                <a:latin typeface="Meiryo" charset="-128"/>
                <a:ea typeface="Meiryo" charset="-128"/>
                <a:cs typeface="Meiryo" charset="-128"/>
              </a:rPr>
              <a:t>-&gt;Microsoft</a:t>
            </a:r>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企業向け</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のプロフェッショナル</a:t>
            </a:r>
            <a:r>
              <a:rPr kumimoji="1" lang="en-US" altLang="ja-JP" dirty="0" smtClean="0">
                <a:latin typeface="Meiryo" charset="-128"/>
                <a:ea typeface="Meiryo" charset="-128"/>
                <a:cs typeface="Meiryo" charset="-128"/>
              </a:rPr>
              <a:t>(22</a:t>
            </a:r>
            <a:r>
              <a:rPr kumimoji="1" lang="ja-JP" altLang="en-US" dirty="0" smtClean="0">
                <a:latin typeface="Meiryo" charset="-128"/>
                <a:ea typeface="Meiryo" charset="-128"/>
                <a:cs typeface="Meiryo" charset="-128"/>
              </a:rPr>
              <a:t>年目</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10</a:t>
            </a:r>
            <a:r>
              <a:rPr kumimoji="1" lang="ja-JP" altLang="en-US" dirty="0" smtClean="0">
                <a:latin typeface="Meiryo" charset="-128"/>
                <a:ea typeface="Meiryo" charset="-128"/>
                <a:cs typeface="Meiryo" charset="-128"/>
              </a:rPr>
              <a:t>月</a:t>
            </a:r>
            <a:r>
              <a:rPr kumimoji="1" lang="en-US" altLang="ja-JP" dirty="0" smtClean="0">
                <a:latin typeface="Meiryo" charset="-128"/>
                <a:ea typeface="Meiryo" charset="-128"/>
                <a:cs typeface="Meiryo" charset="-128"/>
              </a:rPr>
              <a:t>1</a:t>
            </a:r>
            <a:r>
              <a:rPr kumimoji="1" lang="ja-JP" altLang="en-US" dirty="0" smtClean="0">
                <a:latin typeface="Meiryo" charset="-128"/>
                <a:ea typeface="Meiryo" charset="-128"/>
                <a:cs typeface="Meiryo" charset="-128"/>
              </a:rPr>
              <a:t>日より、</a:t>
            </a:r>
            <a:r>
              <a:rPr kumimoji="1" lang="en-US" altLang="ja-JP" dirty="0" smtClean="0">
                <a:latin typeface="Meiryo" charset="-128"/>
                <a:ea typeface="Meiryo" charset="-128"/>
                <a:cs typeface="Meiryo" charset="-128"/>
              </a:rPr>
              <a:t>Amazon</a:t>
            </a:r>
            <a:r>
              <a:rPr kumimoji="1" lang="ja-JP" altLang="en-US" dirty="0" smtClean="0">
                <a:latin typeface="Meiryo" charset="-128"/>
                <a:ea typeface="Meiryo" charset="-128"/>
                <a:cs typeface="Meiryo" charset="-128"/>
              </a:rPr>
              <a:t>にてクラウドコンサルの</a:t>
            </a:r>
            <a:r>
              <a:rPr lang="en-US" altLang="ja-JP" dirty="0" smtClean="0">
                <a:latin typeface="Meiryo" charset="-128"/>
                <a:ea typeface="Meiryo" charset="-128"/>
                <a:cs typeface="Meiryo" charset="-128"/>
              </a:rPr>
              <a:t>Lead</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53724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a:t>
            </a:r>
            <a:r>
              <a:rPr kumimoji="1" lang="ja-JP" altLang="en-US" dirty="0" smtClean="0"/>
              <a:t>部門不要</a:t>
            </a:r>
            <a:r>
              <a:rPr kumimoji="1" lang="en-US" altLang="ja-JP" dirty="0" smtClean="0"/>
              <a:t>?</a:t>
            </a:r>
            <a:r>
              <a:rPr kumimoji="1" lang="ja-JP" altLang="en-US" dirty="0" smtClean="0"/>
              <a:t> </a:t>
            </a:r>
            <a:r>
              <a:rPr kumimoji="1" lang="en-US" altLang="ja-JP" dirty="0" err="1" smtClean="0"/>
              <a:t>SIer</a:t>
            </a:r>
            <a:r>
              <a:rPr kumimoji="1" lang="ja-JP" altLang="en-US" dirty="0" smtClean="0"/>
              <a:t>不要</a:t>
            </a:r>
            <a:r>
              <a:rPr kumimoji="1"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1231900" y="5046133"/>
            <a:ext cx="1405467" cy="1405467"/>
          </a:xfrm>
          <a:prstGeom prst="rect">
            <a:avLst/>
          </a:prstGeom>
        </p:spPr>
      </p:pic>
      <p:pic>
        <p:nvPicPr>
          <p:cNvPr id="5" name="図 4"/>
          <p:cNvPicPr>
            <a:picLocks noChangeAspect="1"/>
          </p:cNvPicPr>
          <p:nvPr/>
        </p:nvPicPr>
        <p:blipFill>
          <a:blip r:embed="rId3"/>
          <a:stretch>
            <a:fillRect/>
          </a:stretch>
        </p:blipFill>
        <p:spPr>
          <a:xfrm>
            <a:off x="3494616" y="5235526"/>
            <a:ext cx="2601383" cy="953607"/>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24382" y="5355120"/>
            <a:ext cx="2149269" cy="787492"/>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3757" y="5196857"/>
            <a:ext cx="1803400" cy="1030944"/>
          </a:xfrm>
          <a:prstGeom prst="rect">
            <a:avLst/>
          </a:prstGeom>
        </p:spPr>
      </p:pic>
      <p:pic>
        <p:nvPicPr>
          <p:cNvPr id="8" name="図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6690" y="1998133"/>
            <a:ext cx="1507067" cy="873588"/>
          </a:xfrm>
          <a:prstGeom prst="rect">
            <a:avLst/>
          </a:prstGeom>
        </p:spPr>
      </p:pic>
      <p:sp>
        <p:nvSpPr>
          <p:cNvPr id="9" name="テキスト ボックス 8"/>
          <p:cNvSpPr txBox="1"/>
          <p:nvPr/>
        </p:nvSpPr>
        <p:spPr>
          <a:xfrm>
            <a:off x="6587809" y="2250261"/>
            <a:ext cx="1066800" cy="369332"/>
          </a:xfrm>
          <a:prstGeom prst="rect">
            <a:avLst/>
          </a:prstGeom>
          <a:noFill/>
        </p:spPr>
        <p:txBody>
          <a:bodyPr wrap="square" rtlCol="0">
            <a:spAutoFit/>
          </a:bodyPr>
          <a:lstStyle/>
          <a:p>
            <a:pPr algn="ctr"/>
            <a:r>
              <a:rPr kumimoji="1" lang="ja-JP" altLang="en-US" smtClean="0"/>
              <a:t>事業部</a:t>
            </a:r>
            <a:endParaRPr kumimoji="1" lang="ja-JP" altLang="en-US"/>
          </a:p>
        </p:txBody>
      </p:sp>
      <p:cxnSp>
        <p:nvCxnSpPr>
          <p:cNvPr id="11" name="直線矢印コネクタ 10"/>
          <p:cNvCxnSpPr>
            <a:stCxn id="4" idx="0"/>
            <a:endCxn id="8" idx="2"/>
          </p:cNvCxnSpPr>
          <p:nvPr/>
        </p:nvCxnSpPr>
        <p:spPr>
          <a:xfrm flipV="1">
            <a:off x="1934634" y="2871721"/>
            <a:ext cx="3675590" cy="2174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0"/>
            <a:endCxn id="8" idx="2"/>
          </p:cNvCxnSpPr>
          <p:nvPr/>
        </p:nvCxnSpPr>
        <p:spPr>
          <a:xfrm flipV="1">
            <a:off x="4795308" y="2871721"/>
            <a:ext cx="814916" cy="23638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0"/>
            <a:endCxn id="8" idx="2"/>
          </p:cNvCxnSpPr>
          <p:nvPr/>
        </p:nvCxnSpPr>
        <p:spPr>
          <a:xfrm flipH="1" flipV="1">
            <a:off x="5610224" y="2871721"/>
            <a:ext cx="1655233" cy="2325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0"/>
            <a:endCxn id="8" idx="2"/>
          </p:cNvCxnSpPr>
          <p:nvPr/>
        </p:nvCxnSpPr>
        <p:spPr>
          <a:xfrm flipH="1" flipV="1">
            <a:off x="5610224" y="2871721"/>
            <a:ext cx="4288793" cy="24833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301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 Service Producer</a:t>
            </a:r>
            <a:r>
              <a:rPr kumimoji="1" lang="ja-JP" altLang="en-US" dirty="0" smtClean="0"/>
              <a:t>の時代に</a:t>
            </a:r>
            <a:endParaRPr kumimoji="1" lang="ja-JP" altLang="en-US" dirty="0"/>
          </a:p>
        </p:txBody>
      </p:sp>
      <p:pic>
        <p:nvPicPr>
          <p:cNvPr id="4" name="図 3"/>
          <p:cNvPicPr>
            <a:picLocks noChangeAspect="1"/>
          </p:cNvPicPr>
          <p:nvPr/>
        </p:nvPicPr>
        <p:blipFill>
          <a:blip r:embed="rId3"/>
          <a:stretch>
            <a:fillRect/>
          </a:stretch>
        </p:blipFill>
        <p:spPr>
          <a:xfrm>
            <a:off x="1231900" y="5046133"/>
            <a:ext cx="1405467" cy="1405467"/>
          </a:xfrm>
          <a:prstGeom prst="rect">
            <a:avLst/>
          </a:prstGeom>
        </p:spPr>
      </p:pic>
      <p:pic>
        <p:nvPicPr>
          <p:cNvPr id="5" name="図 4"/>
          <p:cNvPicPr>
            <a:picLocks noChangeAspect="1"/>
          </p:cNvPicPr>
          <p:nvPr/>
        </p:nvPicPr>
        <p:blipFill>
          <a:blip r:embed="rId4"/>
          <a:stretch>
            <a:fillRect/>
          </a:stretch>
        </p:blipFill>
        <p:spPr>
          <a:xfrm>
            <a:off x="3494616" y="5235526"/>
            <a:ext cx="2601383" cy="95360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24382" y="5355120"/>
            <a:ext cx="2149269" cy="787492"/>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63757" y="5196857"/>
            <a:ext cx="1803400" cy="1030944"/>
          </a:xfrm>
          <a:prstGeom prst="rect">
            <a:avLst/>
          </a:prstGeom>
        </p:spPr>
      </p:pic>
      <p:pic>
        <p:nvPicPr>
          <p:cNvPr id="8" name="図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47267" y="1507449"/>
            <a:ext cx="1507067" cy="873588"/>
          </a:xfrm>
          <a:prstGeom prst="rect">
            <a:avLst/>
          </a:prstGeom>
        </p:spPr>
      </p:pic>
      <p:sp>
        <p:nvSpPr>
          <p:cNvPr id="9" name="テキスト ボックス 8"/>
          <p:cNvSpPr txBox="1"/>
          <p:nvPr/>
        </p:nvSpPr>
        <p:spPr>
          <a:xfrm>
            <a:off x="6624899" y="1757696"/>
            <a:ext cx="1066800" cy="369332"/>
          </a:xfrm>
          <a:prstGeom prst="rect">
            <a:avLst/>
          </a:prstGeom>
          <a:noFill/>
        </p:spPr>
        <p:txBody>
          <a:bodyPr wrap="square" rtlCol="0">
            <a:spAutoFit/>
          </a:bodyPr>
          <a:lstStyle/>
          <a:p>
            <a:pPr algn="ctr"/>
            <a:r>
              <a:rPr kumimoji="1" lang="ja-JP" altLang="en-US" smtClean="0"/>
              <a:t>事業部</a:t>
            </a:r>
            <a:endParaRPr kumimoji="1" lang="ja-JP" altLang="en-US"/>
          </a:p>
        </p:txBody>
      </p:sp>
      <p:cxnSp>
        <p:nvCxnSpPr>
          <p:cNvPr id="11" name="直線矢印コネクタ 10"/>
          <p:cNvCxnSpPr>
            <a:stCxn id="4" idx="0"/>
            <a:endCxn id="3" idx="2"/>
          </p:cNvCxnSpPr>
          <p:nvPr/>
        </p:nvCxnSpPr>
        <p:spPr>
          <a:xfrm flipV="1">
            <a:off x="1934634" y="4197171"/>
            <a:ext cx="3666167" cy="8489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0"/>
            <a:endCxn id="3" idx="2"/>
          </p:cNvCxnSpPr>
          <p:nvPr/>
        </p:nvCxnSpPr>
        <p:spPr>
          <a:xfrm flipV="1">
            <a:off x="4795308" y="4197171"/>
            <a:ext cx="805493" cy="10383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0"/>
            <a:endCxn id="3" idx="2"/>
          </p:cNvCxnSpPr>
          <p:nvPr/>
        </p:nvCxnSpPr>
        <p:spPr>
          <a:xfrm flipH="1" flipV="1">
            <a:off x="5600801" y="4197171"/>
            <a:ext cx="1664656" cy="9996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0"/>
            <a:endCxn id="3" idx="2"/>
          </p:cNvCxnSpPr>
          <p:nvPr/>
        </p:nvCxnSpPr>
        <p:spPr>
          <a:xfrm flipH="1" flipV="1">
            <a:off x="5600801" y="4197171"/>
            <a:ext cx="4298216" cy="11579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37845" y="3071387"/>
            <a:ext cx="1525912" cy="1125784"/>
          </a:xfrm>
          <a:prstGeom prst="rect">
            <a:avLst/>
          </a:prstGeom>
        </p:spPr>
      </p:pic>
      <p:sp>
        <p:nvSpPr>
          <p:cNvPr id="22" name="テキスト ボックス 21"/>
          <p:cNvSpPr txBox="1"/>
          <p:nvPr/>
        </p:nvSpPr>
        <p:spPr>
          <a:xfrm>
            <a:off x="6387170" y="3252812"/>
            <a:ext cx="1542258" cy="646331"/>
          </a:xfrm>
          <a:prstGeom prst="rect">
            <a:avLst/>
          </a:prstGeom>
          <a:noFill/>
        </p:spPr>
        <p:txBody>
          <a:bodyPr wrap="square" rtlCol="0">
            <a:spAutoFit/>
          </a:bodyPr>
          <a:lstStyle/>
          <a:p>
            <a:pPr algn="ctr"/>
            <a:r>
              <a:rPr kumimoji="1" lang="en-US" altLang="ja-JP" dirty="0" smtClean="0"/>
              <a:t>IT</a:t>
            </a:r>
            <a:r>
              <a:rPr kumimoji="1" lang="ja-JP" altLang="en-US" dirty="0" smtClean="0"/>
              <a:t> </a:t>
            </a:r>
            <a:r>
              <a:rPr kumimoji="1" lang="en-US" altLang="ja-JP" dirty="0" smtClean="0"/>
              <a:t>Service</a:t>
            </a:r>
            <a:br>
              <a:rPr kumimoji="1" lang="en-US" altLang="ja-JP" dirty="0" smtClean="0"/>
            </a:br>
            <a:r>
              <a:rPr kumimoji="1" lang="en-US" altLang="ja-JP" dirty="0" smtClean="0"/>
              <a:t>Producer</a:t>
            </a:r>
            <a:endParaRPr kumimoji="1" lang="ja-JP" altLang="en-US" dirty="0"/>
          </a:p>
        </p:txBody>
      </p:sp>
      <p:sp>
        <p:nvSpPr>
          <p:cNvPr id="23" name="上下矢印 22"/>
          <p:cNvSpPr/>
          <p:nvPr/>
        </p:nvSpPr>
        <p:spPr>
          <a:xfrm>
            <a:off x="5372200" y="2357004"/>
            <a:ext cx="457200" cy="6903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1231900" y="6228659"/>
            <a:ext cx="9956800" cy="523220"/>
          </a:xfrm>
          <a:prstGeom prst="rect">
            <a:avLst/>
          </a:prstGeom>
          <a:noFill/>
        </p:spPr>
        <p:txBody>
          <a:bodyPr wrap="square" rtlCol="0">
            <a:spAutoFit/>
          </a:bodyPr>
          <a:lstStyle/>
          <a:p>
            <a:pPr algn="ctr"/>
            <a:r>
              <a:rPr kumimoji="1" lang="ja-JP" altLang="en-US" sz="2800" u="sng" dirty="0" smtClean="0"/>
              <a:t>社内</a:t>
            </a:r>
            <a:r>
              <a:rPr kumimoji="1" lang="en-US" altLang="ja-JP" sz="2800" u="sng" dirty="0" smtClean="0"/>
              <a:t>or</a:t>
            </a:r>
            <a:r>
              <a:rPr kumimoji="1" lang="ja-JP" altLang="en-US" sz="2800" u="sng" dirty="0" smtClean="0"/>
              <a:t>社外に</a:t>
            </a:r>
            <a:r>
              <a:rPr kumimoji="1" lang="en-US" altLang="ja-JP" sz="2800" u="sng" dirty="0" smtClean="0"/>
              <a:t>IT</a:t>
            </a:r>
            <a:r>
              <a:rPr kumimoji="1" lang="ja-JP" altLang="en-US" sz="2800" u="sng" dirty="0" smtClean="0"/>
              <a:t> </a:t>
            </a:r>
            <a:r>
              <a:rPr kumimoji="1" lang="en-US" altLang="ja-JP" sz="2800" u="sng" dirty="0" smtClean="0"/>
              <a:t>Service Producer</a:t>
            </a:r>
            <a:r>
              <a:rPr kumimoji="1" lang="ja-JP" altLang="en-US" sz="2800" u="sng" dirty="0" smtClean="0"/>
              <a:t>が必要です</a:t>
            </a:r>
            <a:endParaRPr kumimoji="1" lang="ja-JP" altLang="en-US" sz="2800" u="sng" dirty="0"/>
          </a:p>
        </p:txBody>
      </p:sp>
      <p:grpSp>
        <p:nvGrpSpPr>
          <p:cNvPr id="27" name="図形グループ 26"/>
          <p:cNvGrpSpPr/>
          <p:nvPr/>
        </p:nvGrpSpPr>
        <p:grpSpPr>
          <a:xfrm>
            <a:off x="8646256" y="1605794"/>
            <a:ext cx="756935" cy="1003802"/>
            <a:chOff x="8112857" y="3061340"/>
            <a:chExt cx="756935" cy="1003802"/>
          </a:xfrm>
        </p:grpSpPr>
        <p:pic>
          <p:nvPicPr>
            <p:cNvPr id="25" name="図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12857" y="3061340"/>
              <a:ext cx="756935" cy="756935"/>
            </a:xfrm>
            <a:prstGeom prst="rect">
              <a:avLst/>
            </a:prstGeom>
          </p:spPr>
        </p:pic>
        <p:sp>
          <p:nvSpPr>
            <p:cNvPr id="26" name="テキスト ボックス 25"/>
            <p:cNvSpPr txBox="1"/>
            <p:nvPr/>
          </p:nvSpPr>
          <p:spPr>
            <a:xfrm>
              <a:off x="8126199" y="3803532"/>
              <a:ext cx="730249" cy="261610"/>
            </a:xfrm>
            <a:prstGeom prst="rect">
              <a:avLst/>
            </a:prstGeom>
            <a:noFill/>
          </p:spPr>
          <p:txBody>
            <a:bodyPr wrap="square" rtlCol="0">
              <a:spAutoFit/>
            </a:bodyPr>
            <a:lstStyle/>
            <a:p>
              <a:pPr algn="ctr"/>
              <a:r>
                <a:rPr kumimoji="1" lang="ja-JP" altLang="en-US" sz="1100" smtClean="0"/>
                <a:t>柳田サン</a:t>
              </a:r>
              <a:endParaRPr kumimoji="1" lang="ja-JP" altLang="en-US" sz="1100"/>
            </a:p>
          </p:txBody>
        </p:sp>
      </p:grpSp>
    </p:spTree>
    <p:extLst>
      <p:ext uri="{BB962C8B-B14F-4D97-AF65-F5344CB8AC3E}">
        <p14:creationId xmlns:p14="http://schemas.microsoft.com/office/powerpoint/2010/main" val="20317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down)">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path" presetSubtype="0" accel="50000" decel="50000" fill="hold" nodeType="clickEffect">
                                  <p:stCondLst>
                                    <p:cond delay="0"/>
                                  </p:stCondLst>
                                  <p:childTnLst>
                                    <p:animMotion origin="layout" path="M -4.16667E-6 2.59259E-6 C 0.03295 2.59259E-6 0.06003 0.02708 0.06003 0.05995 C 0.06003 0.09907 0.02995 0.11296 0.01198 0.11898 L -0.01197 0.125 C -0.02994 0.13102 -0.06002 0.14606 -0.06002 0.19004 C -0.06002 0.21805 -0.03294 0.25 -4.16667E-6 0.25 C 0.03295 0.25 0.06003 0.21805 0.06003 0.19004 C 0.06003 0.14606 0.02995 0.13102 0.01198 0.125 L -0.01197 0.11898 C -0.02994 0.11296 -0.06002 0.09907 -0.06002 0.05995 C -0.06002 0.02708 -0.03294 2.59259E-6 -4.16667E-6 2.59259E-6 Z " pathEditMode="relative" rAng="0" ptsTypes="AAAAAAAAAAA">
                                      <p:cBhvr>
                                        <p:cTn id="12" dur="2000" fill="hold"/>
                                        <p:tgtEl>
                                          <p:spTgt spid="2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a:t>
            </a:r>
            <a:r>
              <a:rPr kumimoji="1" lang="ja-JP" altLang="en-US" dirty="0" smtClean="0"/>
              <a:t>部門の時価総額</a:t>
            </a:r>
            <a:endParaRPr kumimoji="1" lang="ja-JP" altLang="en-US" dirty="0"/>
          </a:p>
        </p:txBody>
      </p:sp>
      <p:sp>
        <p:nvSpPr>
          <p:cNvPr id="4" name="Rectangle 6"/>
          <p:cNvSpPr/>
          <p:nvPr/>
        </p:nvSpPr>
        <p:spPr bwMode="auto">
          <a:xfrm>
            <a:off x="296813" y="1402821"/>
            <a:ext cx="3384376" cy="112910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人財</a:t>
            </a:r>
          </a:p>
        </p:txBody>
      </p:sp>
      <p:sp>
        <p:nvSpPr>
          <p:cNvPr id="5" name="Rectangle 7"/>
          <p:cNvSpPr/>
          <p:nvPr/>
        </p:nvSpPr>
        <p:spPr bwMode="auto">
          <a:xfrm>
            <a:off x="296813" y="2522750"/>
            <a:ext cx="3384376" cy="1068343"/>
          </a:xfrm>
          <a:prstGeom prst="rect">
            <a:avLst/>
          </a:prstGeom>
          <a:solidFill>
            <a:srgbClr val="92D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IT</a:t>
            </a: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資産</a:t>
            </a:r>
            <a:endPar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endParaRPr>
          </a:p>
          <a:p>
            <a:pPr algn="ctr" defTabSz="950753" fontAlgn="base">
              <a:spcBef>
                <a:spcPct val="0"/>
              </a:spcBef>
              <a:spcAft>
                <a:spcPct val="0"/>
              </a:spcAft>
            </a:pPr>
            <a:r>
              <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IT</a:t>
            </a: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サービス</a:t>
            </a:r>
          </a:p>
        </p:txBody>
      </p:sp>
      <p:sp>
        <p:nvSpPr>
          <p:cNvPr id="6" name="Rectangle 8"/>
          <p:cNvSpPr/>
          <p:nvPr/>
        </p:nvSpPr>
        <p:spPr bwMode="auto">
          <a:xfrm>
            <a:off x="296813" y="4784245"/>
            <a:ext cx="3384376" cy="1357170"/>
          </a:xfrm>
          <a:prstGeom prst="rect">
            <a:avLst/>
          </a:prstGeom>
          <a:solidFill>
            <a:srgbClr val="00206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投資余力</a:t>
            </a:r>
          </a:p>
        </p:txBody>
      </p:sp>
      <p:sp>
        <p:nvSpPr>
          <p:cNvPr id="7" name="Rectangle 9"/>
          <p:cNvSpPr/>
          <p:nvPr/>
        </p:nvSpPr>
        <p:spPr bwMode="auto">
          <a:xfrm>
            <a:off x="296813" y="3591093"/>
            <a:ext cx="3384376" cy="1193152"/>
          </a:xfrm>
          <a:prstGeom prst="rect">
            <a:avLst/>
          </a:prstGeom>
          <a:solidFill>
            <a:srgbClr val="0070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ノウハウ</a:t>
            </a:r>
          </a:p>
        </p:txBody>
      </p:sp>
      <p:graphicFrame>
        <p:nvGraphicFramePr>
          <p:cNvPr id="8" name="Table 6"/>
          <p:cNvGraphicFramePr>
            <a:graphicFrameLocks noGrp="1"/>
          </p:cNvGraphicFramePr>
          <p:nvPr>
            <p:extLst>
              <p:ext uri="{D42A27DB-BD31-4B8C-83A1-F6EECF244321}">
                <p14:modId xmlns:p14="http://schemas.microsoft.com/office/powerpoint/2010/main" val="562727779"/>
              </p:ext>
            </p:extLst>
          </p:nvPr>
        </p:nvGraphicFramePr>
        <p:xfrm>
          <a:off x="3875922" y="1983147"/>
          <a:ext cx="8138818" cy="3843208"/>
        </p:xfrm>
        <a:graphic>
          <a:graphicData uri="http://schemas.openxmlformats.org/drawingml/2006/table">
            <a:tbl>
              <a:tblPr firstRow="1">
                <a:tableStyleId>{69012ECD-51FC-41F1-AA8D-1B2483CD663E}</a:tableStyleId>
              </a:tblPr>
              <a:tblGrid>
                <a:gridCol w="180262"/>
                <a:gridCol w="216315"/>
                <a:gridCol w="937360"/>
                <a:gridCol w="937360"/>
                <a:gridCol w="820191"/>
                <a:gridCol w="946375"/>
                <a:gridCol w="820191"/>
                <a:gridCol w="820191"/>
                <a:gridCol w="820191"/>
                <a:gridCol w="820191"/>
                <a:gridCol w="820191"/>
              </a:tblGrid>
              <a:tr h="138744">
                <a:tc>
                  <a:txBody>
                    <a:bodyPr/>
                    <a:lstStyle/>
                    <a:p>
                      <a:pPr algn="l" fontAlgn="b"/>
                      <a:r>
                        <a:rPr lang="en-US" sz="700" u="none" strike="noStrike" dirty="0">
                          <a:effectLst/>
                        </a:rPr>
                        <a:t> </a:t>
                      </a:r>
                      <a:endParaRPr lang="en-US" sz="700" b="0" i="0" u="none" strike="noStrike" dirty="0">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ctr" fontAlgn="b"/>
                      <a:r>
                        <a:rPr lang="tr-TR" sz="700" u="none" strike="noStrike">
                          <a:effectLst/>
                        </a:rPr>
                        <a:t>2013 May</a:t>
                      </a:r>
                      <a:endParaRPr lang="tr-TR" sz="700" b="0" i="0" u="none" strike="noStrike">
                        <a:solidFill>
                          <a:srgbClr val="FFFFFF"/>
                        </a:solidFill>
                        <a:effectLst/>
                        <a:latin typeface="Calibri"/>
                      </a:endParaRPr>
                    </a:p>
                  </a:txBody>
                  <a:tcPr marL="0" marR="0" marT="0" marB="0" anchor="b"/>
                </a:tc>
                <a:tc>
                  <a:txBody>
                    <a:bodyPr/>
                    <a:lstStyle/>
                    <a:p>
                      <a:pPr algn="ctr" fontAlgn="b"/>
                      <a:r>
                        <a:rPr lang="fr-FR" sz="700" u="none" strike="noStrike">
                          <a:effectLst/>
                        </a:rPr>
                        <a:t>2013 June</a:t>
                      </a:r>
                      <a:endParaRPr lang="fr-FR"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2013/12/31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2014/12/31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2015/12/31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2016/12/31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2017/12/31</a:t>
                      </a:r>
                      <a:endParaRPr lang="en-US" sz="700" b="0" i="0" u="none" strike="noStrike">
                        <a:solidFill>
                          <a:srgbClr val="FFFFFF"/>
                        </a:solidFill>
                        <a:effectLst/>
                        <a:latin typeface="Calibri"/>
                      </a:endParaRPr>
                    </a:p>
                  </a:txBody>
                  <a:tcPr marL="0" marR="0" marT="0" marB="0" anchor="b"/>
                </a:tc>
              </a:tr>
              <a:tr h="138744">
                <a:tc gridSpan="3">
                  <a:txBody>
                    <a:bodyPr/>
                    <a:lstStyle/>
                    <a:p>
                      <a:pPr algn="l" fontAlgn="b"/>
                      <a:r>
                        <a:rPr lang="en-US" sz="700" u="none" strike="noStrike">
                          <a:effectLst/>
                        </a:rPr>
                        <a:t>Net Operating  Revenue</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516,600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552,467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738,000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935,869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1,034,135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1,142,719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1,262,705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Revenue</a:t>
                      </a:r>
                      <a:endParaRPr lang="en-US" sz="700" b="0" i="0" u="none" strike="noStrike">
                        <a:solidFill>
                          <a:srgbClr val="000000"/>
                        </a:solidFill>
                        <a:effectLst/>
                        <a:latin typeface="Calibri"/>
                      </a:endParaRPr>
                    </a:p>
                  </a:txBody>
                  <a:tcPr marL="0" marR="0" marT="0" marB="0" anchor="b"/>
                </a:tc>
                <a:tc>
                  <a:txBody>
                    <a:bodyPr/>
                    <a:lstStyle/>
                    <a:p>
                      <a:pPr algn="l" fontAlgn="b"/>
                      <a:r>
                        <a:rPr lang="en-US" sz="700" b="0" i="0" u="none" strike="noStrike" dirty="0" smtClean="0">
                          <a:solidFill>
                            <a:schemeClr val="tx1"/>
                          </a:solidFill>
                          <a:effectLst/>
                          <a:latin typeface="+mn-lt"/>
                        </a:rPr>
                        <a:t>Azure</a:t>
                      </a:r>
                      <a:r>
                        <a:rPr lang="en-US" sz="700" b="0" i="0" u="none" strike="noStrike" baseline="0" dirty="0" smtClean="0">
                          <a:solidFill>
                            <a:schemeClr val="tx1"/>
                          </a:solidFill>
                          <a:effectLst/>
                          <a:latin typeface="+mn-lt"/>
                        </a:rPr>
                        <a:t> 1CPU 4GB</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64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Number of VM</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7486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14,919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19,395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25,213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32,777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Revenue per VM</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60% of </a:t>
                      </a:r>
                      <a:r>
                        <a:rPr lang="en-US" sz="700" u="none" strike="noStrike" dirty="0" smtClean="0">
                          <a:effectLst/>
                        </a:rPr>
                        <a:t>Azure</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 </a:t>
                      </a:r>
                      <a:endParaRPr lang="en-US" sz="700" b="0" i="0" u="none" strike="noStrike">
                        <a:solidFill>
                          <a:srgbClr val="000000"/>
                        </a:solidFill>
                        <a:effectLst/>
                        <a:latin typeface="Calibri"/>
                      </a:endParaRPr>
                    </a:p>
                  </a:txBody>
                  <a:tcPr marL="0" marR="0" marT="0" marB="0" anchor="b"/>
                </a:tc>
              </a:tr>
              <a:tr h="138744">
                <a:tc gridSpan="2">
                  <a:txBody>
                    <a:bodyPr/>
                    <a:lstStyle/>
                    <a:p>
                      <a:pPr algn="l" fontAlgn="b"/>
                      <a:r>
                        <a:rPr lang="en-US" sz="700" u="none" strike="noStrike">
                          <a:effectLst/>
                        </a:rPr>
                        <a:t>Cost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196,095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216,830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327,995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419,841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457,384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500,330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540,598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gridSpan="2">
                  <a:txBody>
                    <a:bodyPr/>
                    <a:lstStyle/>
                    <a:p>
                      <a:pPr algn="l" fontAlgn="b"/>
                      <a:r>
                        <a:rPr lang="en-US" sz="700" u="none" strike="noStrike">
                          <a:effectLst/>
                        </a:rPr>
                        <a:t>CAPEX</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59,473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73,281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203,092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220,275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248,753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264,226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Server</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11,986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12,617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30,200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33,371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43,382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47,937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smtClean="0">
                          <a:effectLst/>
                        </a:rPr>
                        <a:t>Hypervisor</a:t>
                      </a:r>
                      <a:endParaRPr lang="en-US" sz="700" b="0" i="0" u="none" strike="noStrike" dirty="0">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20,707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21,008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52,619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55,146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66,004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66,259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Storage</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26,780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39,656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91,667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95,792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100,103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104,608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Monitoring</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13,106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 14,482 </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16,003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17,683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solidFill>
                            <a:srgbClr val="FF0000"/>
                          </a:solidFill>
                          <a:effectLst/>
                        </a:rPr>
                        <a:t>R&amp;D</a:t>
                      </a:r>
                      <a:endParaRPr lang="en-US" sz="700" b="0" i="0" u="none" strike="noStrike" dirty="0">
                        <a:solidFill>
                          <a:srgbClr val="FF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CMS</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8,833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11,483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14,928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19,407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gridSpan="2">
                  <a:txBody>
                    <a:bodyPr/>
                    <a:lstStyle/>
                    <a:p>
                      <a:pPr algn="l" fontAlgn="b"/>
                      <a:r>
                        <a:rPr lang="en-US" sz="700" u="none" strike="noStrike">
                          <a:effectLst/>
                        </a:rPr>
                        <a:t>OPEX</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136,622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143,549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181,327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216,748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237,109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251,577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276,372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Operation Server</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41,619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43,411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43,411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47,752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52,527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57,780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63,558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Operration Storage</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10,141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10,802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10,802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11,882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13,070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14,377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15,815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Rack cost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74,862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79,337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117,115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137,115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151,512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167,420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184,999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Tool development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12,000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a:effectLst/>
                        </a:rPr>
                        <a:t>Gross Profit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320,505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335,637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410,005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516,028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576,751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642,389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722,106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Per VM</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46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22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dirty="0" err="1">
                          <a:solidFill>
                            <a:srgbClr val="FF0000"/>
                          </a:solidFill>
                          <a:effectLst/>
                        </a:rPr>
                        <a:t>Sale&amp;Marketing</a:t>
                      </a:r>
                      <a:endParaRPr lang="en-US" sz="700" b="0" i="0" u="none" strike="noStrike" dirty="0">
                        <a:solidFill>
                          <a:srgbClr val="FF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a:effectLst/>
                        </a:rPr>
                        <a:t>Operating Profit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300,505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315,637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390,005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485,640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546,364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612,002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691,719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Profit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43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42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21</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Tax</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150253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157818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195003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242820</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273182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306001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345859</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dirty="0">
                          <a:solidFill>
                            <a:srgbClr val="FF0000"/>
                          </a:solidFill>
                          <a:effectLst/>
                        </a:rPr>
                        <a:t>Net Profit</a:t>
                      </a:r>
                      <a:endParaRPr lang="en-US" sz="700" b="0" i="0" u="none" strike="noStrike" dirty="0">
                        <a:solidFill>
                          <a:srgbClr val="FF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150253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157818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195003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242820</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273182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306001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345859</a:t>
                      </a:r>
                      <a:endParaRPr lang="en-US" sz="700" b="0" i="0" u="none" strike="noStrike">
                        <a:solidFill>
                          <a:srgbClr val="000000"/>
                        </a:solidFill>
                        <a:effectLst/>
                        <a:latin typeface="Calibri"/>
                      </a:endParaRPr>
                    </a:p>
                  </a:txBody>
                  <a:tcPr marL="0" marR="0" marT="0" marB="0" anchor="b"/>
                </a:tc>
              </a:tr>
              <a:tr h="117932">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a:t>
                      </a:r>
                      <a:endParaRPr lang="en-US" sz="700" b="0" i="0" u="none" strike="noStrike">
                        <a:solidFill>
                          <a:srgbClr val="000000"/>
                        </a:solidFill>
                        <a:effectLst/>
                        <a:latin typeface="Calibri"/>
                      </a:endParaRPr>
                    </a:p>
                  </a:txBody>
                  <a:tcPr marL="0" marR="0" marT="0" marB="0" anchor="b"/>
                </a:tc>
              </a:tr>
              <a:tr h="117932">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VM </a:t>
                      </a:r>
                      <a:r>
                        <a:rPr lang="en-US" sz="700" u="none" strike="noStrike" dirty="0" smtClean="0">
                          <a:effectLst/>
                        </a:rPr>
                        <a:t>Price</a:t>
                      </a:r>
                      <a:endParaRPr lang="en-US" sz="700" b="0" i="0" u="none" strike="noStrike" dirty="0">
                        <a:solidFill>
                          <a:srgbClr val="000000"/>
                        </a:solidFill>
                        <a:effectLst/>
                        <a:latin typeface="Calibri"/>
                      </a:endParaRPr>
                    </a:p>
                  </a:txBody>
                  <a:tcPr marL="0" marR="0" marT="0" marB="0" anchor="b"/>
                </a:tc>
                <a:tc>
                  <a:txBody>
                    <a:bodyPr/>
                    <a:lstStyle/>
                    <a:p>
                      <a:pPr algn="l" fontAlgn="b"/>
                      <a:r>
                        <a:rPr lang="en-US" sz="700" b="0" i="0" u="none" strike="noStrike" dirty="0" smtClean="0">
                          <a:solidFill>
                            <a:srgbClr val="000000"/>
                          </a:solidFill>
                          <a:effectLst/>
                          <a:latin typeface="Calibri"/>
                        </a:rPr>
                        <a:t>Average 2.2CPU</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36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VM </a:t>
                      </a:r>
                      <a:r>
                        <a:rPr lang="en-US" sz="700" u="none" strike="noStrike" dirty="0" smtClean="0">
                          <a:effectLst/>
                        </a:rPr>
                        <a:t>Price</a:t>
                      </a:r>
                      <a:endParaRPr lang="en-US" sz="700" b="0" i="0" u="none" strike="noStrike" dirty="0">
                        <a:solidFill>
                          <a:srgbClr val="000000"/>
                        </a:solidFill>
                        <a:effectLst/>
                        <a:latin typeface="Calibri"/>
                      </a:endParaRPr>
                    </a:p>
                  </a:txBody>
                  <a:tcPr marL="0" marR="0" marT="0" marB="0" anchor="b"/>
                </a:tc>
                <a:tc>
                  <a:txBody>
                    <a:bodyPr/>
                    <a:lstStyle/>
                    <a:p>
                      <a:pPr algn="l" fontAlgn="b"/>
                      <a:r>
                        <a:rPr lang="en-US" sz="700" u="none" strike="noStrike" dirty="0">
                          <a:effectLst/>
                        </a:rPr>
                        <a:t> </a:t>
                      </a:r>
                      <a:r>
                        <a:rPr lang="en-US" sz="700" u="none" strike="noStrike" dirty="0" smtClean="0">
                          <a:effectLst/>
                        </a:rPr>
                        <a:t>1CPU 4GB</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16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19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14</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10</a:t>
                      </a:r>
                      <a:endParaRPr lang="en-US" sz="700" b="0" i="0" u="none" strike="noStrike" dirty="0">
                        <a:solidFill>
                          <a:srgbClr val="000000"/>
                        </a:solidFill>
                        <a:effectLst/>
                        <a:latin typeface="Calibri"/>
                      </a:endParaRPr>
                    </a:p>
                  </a:txBody>
                  <a:tcPr marL="0" marR="0" marT="0" marB="0" anchor="b"/>
                </a:tc>
              </a:tr>
            </a:tbl>
          </a:graphicData>
        </a:graphic>
      </p:graphicFrame>
      <p:sp>
        <p:nvSpPr>
          <p:cNvPr id="9" name="テキスト ボックス 8"/>
          <p:cNvSpPr txBox="1"/>
          <p:nvPr/>
        </p:nvSpPr>
        <p:spPr>
          <a:xfrm>
            <a:off x="1515533" y="6212860"/>
            <a:ext cx="9956800" cy="523220"/>
          </a:xfrm>
          <a:prstGeom prst="rect">
            <a:avLst/>
          </a:prstGeom>
          <a:noFill/>
        </p:spPr>
        <p:txBody>
          <a:bodyPr wrap="square" rtlCol="0">
            <a:spAutoFit/>
          </a:bodyPr>
          <a:lstStyle/>
          <a:p>
            <a:pPr algn="ctr"/>
            <a:r>
              <a:rPr kumimoji="1" lang="ja-JP" altLang="en-US" sz="2800" u="sng" dirty="0" smtClean="0"/>
              <a:t>個人の時価総額も考えるとより</a:t>
            </a:r>
            <a:r>
              <a:rPr kumimoji="1" lang="en-US" altLang="ja-JP" sz="2800" u="sng" dirty="0" smtClean="0"/>
              <a:t>Better</a:t>
            </a:r>
            <a:endParaRPr kumimoji="1" lang="ja-JP" altLang="en-US" sz="2800" u="sng" dirty="0"/>
          </a:p>
        </p:txBody>
      </p:sp>
    </p:spTree>
    <p:extLst>
      <p:ext uri="{BB962C8B-B14F-4D97-AF65-F5344CB8AC3E}">
        <p14:creationId xmlns:p14="http://schemas.microsoft.com/office/powerpoint/2010/main" val="17486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私個人の最近のチャレンジ</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07345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一歩先に出る</a:t>
            </a:r>
            <a:endParaRPr kumimoji="1" lang="ja-JP" altLang="en-US" dirty="0">
              <a:latin typeface="Meiryo" charset="-128"/>
              <a:ea typeface="Meiryo" charset="-128"/>
              <a:cs typeface="Meiryo" charset="-128"/>
            </a:endParaRPr>
          </a:p>
        </p:txBody>
      </p:sp>
      <p:graphicFrame>
        <p:nvGraphicFramePr>
          <p:cNvPr id="4" name="表 3"/>
          <p:cNvGraphicFramePr>
            <a:graphicFrameLocks noGrp="1"/>
          </p:cNvGraphicFramePr>
          <p:nvPr>
            <p:extLst>
              <p:ext uri="{D42A27DB-BD31-4B8C-83A1-F6EECF244321}">
                <p14:modId xmlns:p14="http://schemas.microsoft.com/office/powerpoint/2010/main" val="725557900"/>
              </p:ext>
            </p:extLst>
          </p:nvPr>
        </p:nvGraphicFramePr>
        <p:xfrm>
          <a:off x="76200" y="1532467"/>
          <a:ext cx="11836401" cy="2931160"/>
        </p:xfrm>
        <a:graphic>
          <a:graphicData uri="http://schemas.openxmlformats.org/drawingml/2006/table">
            <a:tbl>
              <a:tblPr firstRow="1" bandRow="1">
                <a:tableStyleId>{5C22544A-7EE6-4342-B048-85BDC9FD1C3A}</a:tableStyleId>
              </a:tblPr>
              <a:tblGrid>
                <a:gridCol w="3242733"/>
                <a:gridCol w="2827867"/>
                <a:gridCol w="5765801"/>
              </a:tblGrid>
              <a:tr h="320039">
                <a:tc>
                  <a:txBody>
                    <a:bodyPr/>
                    <a:lstStyle/>
                    <a:p>
                      <a:r>
                        <a:rPr kumimoji="1" lang="ja-JP" altLang="en-US" dirty="0" smtClean="0"/>
                        <a:t>課題意識</a:t>
                      </a:r>
                      <a:endParaRPr kumimoji="1" lang="ja-JP" altLang="en-US" dirty="0"/>
                    </a:p>
                  </a:txBody>
                  <a:tcPr/>
                </a:tc>
                <a:tc>
                  <a:txBody>
                    <a:bodyPr/>
                    <a:lstStyle/>
                    <a:p>
                      <a:r>
                        <a:rPr kumimoji="1" lang="ja-JP" altLang="en-US" dirty="0" smtClean="0"/>
                        <a:t>実行内容</a:t>
                      </a:r>
                      <a:endParaRPr kumimoji="1" lang="ja-JP" altLang="en-US" dirty="0"/>
                    </a:p>
                  </a:txBody>
                  <a:tcPr/>
                </a:tc>
                <a:tc>
                  <a:txBody>
                    <a:bodyPr/>
                    <a:lstStyle/>
                    <a:p>
                      <a:r>
                        <a:rPr kumimoji="1" lang="ja-JP" altLang="en-US" dirty="0" smtClean="0"/>
                        <a:t>具体的なアクション</a:t>
                      </a:r>
                      <a:endParaRPr kumimoji="1" lang="ja-JP" altLang="en-US" dirty="0"/>
                    </a:p>
                  </a:txBody>
                  <a:tcPr/>
                </a:tc>
              </a:tr>
              <a:tr h="370840">
                <a:tc>
                  <a:txBody>
                    <a:bodyPr/>
                    <a:lstStyle/>
                    <a:p>
                      <a:r>
                        <a:rPr kumimoji="1" lang="ja-JP" altLang="en-US" dirty="0" smtClean="0"/>
                        <a:t>スピードのある現場に対応する</a:t>
                      </a:r>
                      <a:endParaRPr kumimoji="1" lang="ja-JP" altLang="en-US" dirty="0"/>
                    </a:p>
                  </a:txBody>
                  <a:tcPr/>
                </a:tc>
                <a:tc>
                  <a:txBody>
                    <a:bodyPr/>
                    <a:lstStyle/>
                    <a:p>
                      <a:r>
                        <a:rPr kumimoji="1" lang="ja-JP" altLang="en-US" dirty="0" smtClean="0"/>
                        <a:t>マネージメントと</a:t>
                      </a:r>
                      <a:br>
                        <a:rPr kumimoji="1" lang="ja-JP" altLang="en-US" dirty="0" smtClean="0"/>
                      </a:br>
                      <a:r>
                        <a:rPr kumimoji="1" lang="ja-JP" altLang="en-US" dirty="0" smtClean="0"/>
                        <a:t>リーダーシップの両立</a:t>
                      </a:r>
                      <a:endParaRPr kumimoji="1" lang="ja-JP" altLang="en-US" dirty="0"/>
                    </a:p>
                  </a:txBody>
                  <a:tcPr/>
                </a:tc>
                <a:tc>
                  <a:txBody>
                    <a:bodyPr/>
                    <a:lstStyle/>
                    <a:p>
                      <a:r>
                        <a:rPr kumimoji="1" lang="ja-JP" altLang="en-US" dirty="0" smtClean="0"/>
                        <a:t>サービスマネージメントとアジャイルの接続。</a:t>
                      </a:r>
                    </a:p>
                    <a:p>
                      <a:r>
                        <a:rPr kumimoji="1" lang="ja-JP" altLang="en-US" dirty="0" smtClean="0"/>
                        <a:t>ゴール設定と実行の接続。</a:t>
                      </a:r>
                    </a:p>
                    <a:p>
                      <a:r>
                        <a:rPr kumimoji="1" lang="ja-JP" altLang="en-US" dirty="0" smtClean="0"/>
                        <a:t>現場の</a:t>
                      </a:r>
                      <a:r>
                        <a:rPr kumimoji="1" lang="en-US" altLang="ja-JP" dirty="0" smtClean="0"/>
                        <a:t>So</a:t>
                      </a:r>
                      <a:r>
                        <a:rPr kumimoji="1" lang="ja-JP" altLang="en-US" dirty="0" smtClean="0"/>
                        <a:t> </a:t>
                      </a:r>
                      <a:r>
                        <a:rPr kumimoji="1" lang="en-US" altLang="ja-JP" dirty="0" smtClean="0"/>
                        <a:t>What</a:t>
                      </a:r>
                      <a:r>
                        <a:rPr kumimoji="1" lang="ja-JP" altLang="en-US" dirty="0" smtClean="0"/>
                        <a:t>と、</a:t>
                      </a:r>
                      <a:r>
                        <a:rPr kumimoji="1" lang="en-US" altLang="ja-JP" dirty="0" smtClean="0"/>
                        <a:t>Top</a:t>
                      </a:r>
                      <a:r>
                        <a:rPr kumimoji="1" lang="ja-JP" altLang="en-US" dirty="0" smtClean="0"/>
                        <a:t> </a:t>
                      </a:r>
                      <a:r>
                        <a:rPr kumimoji="1" lang="en-US" altLang="ja-JP" dirty="0" smtClean="0"/>
                        <a:t>Down</a:t>
                      </a:r>
                      <a:r>
                        <a:rPr kumimoji="1" lang="ja-JP" altLang="en-US" dirty="0" smtClean="0"/>
                        <a:t>の</a:t>
                      </a:r>
                      <a:r>
                        <a:rPr kumimoji="1" lang="en-US" altLang="ja-JP" dirty="0" smtClean="0"/>
                        <a:t>So</a:t>
                      </a:r>
                      <a:r>
                        <a:rPr kumimoji="1" lang="ja-JP" altLang="en-US" baseline="0" dirty="0" smtClean="0"/>
                        <a:t> </a:t>
                      </a:r>
                      <a:r>
                        <a:rPr kumimoji="1" lang="en-US" altLang="ja-JP" baseline="0" dirty="0" smtClean="0"/>
                        <a:t>What</a:t>
                      </a:r>
                      <a:r>
                        <a:rPr kumimoji="1" lang="ja-JP" altLang="en-US" baseline="0" dirty="0" smtClean="0"/>
                        <a:t>を</a:t>
                      </a:r>
                      <a:r>
                        <a:rPr kumimoji="1" lang="en-US" altLang="ja-JP" baseline="0" dirty="0" smtClean="0"/>
                        <a:t>Sync</a:t>
                      </a:r>
                      <a:endParaRPr kumimoji="1" lang="ja-JP" altLang="en-US" dirty="0"/>
                    </a:p>
                  </a:txBody>
                  <a:tcPr/>
                </a:tc>
              </a:tr>
              <a:tr h="370840">
                <a:tc>
                  <a:txBody>
                    <a:bodyPr/>
                    <a:lstStyle/>
                    <a:p>
                      <a:r>
                        <a:rPr kumimoji="1" lang="en-US" altLang="ja-JP" dirty="0" smtClean="0"/>
                        <a:t>Build</a:t>
                      </a:r>
                      <a:r>
                        <a:rPr kumimoji="1" lang="ja-JP" altLang="en-US" dirty="0" smtClean="0"/>
                        <a:t>中心の時代に追いつく</a:t>
                      </a:r>
                      <a:endParaRPr kumimoji="1" lang="ja-JP" altLang="en-US" dirty="0"/>
                    </a:p>
                  </a:txBody>
                  <a:tcPr/>
                </a:tc>
                <a:tc>
                  <a:txBody>
                    <a:bodyPr/>
                    <a:lstStyle/>
                    <a:p>
                      <a:r>
                        <a:rPr kumimoji="1" lang="ja-JP" altLang="en-US" dirty="0" smtClean="0"/>
                        <a:t>アプリを作れるようにする</a:t>
                      </a:r>
                      <a:endParaRPr kumimoji="1" lang="ja-JP" altLang="en-US" dirty="0"/>
                    </a:p>
                  </a:txBody>
                  <a:tcPr/>
                </a:tc>
                <a:tc>
                  <a:txBody>
                    <a:bodyPr/>
                    <a:lstStyle/>
                    <a:p>
                      <a:r>
                        <a:rPr kumimoji="1" lang="en-US" altLang="ja-JP" dirty="0" smtClean="0"/>
                        <a:t>TECH CAMP</a:t>
                      </a:r>
                      <a:r>
                        <a:rPr kumimoji="1" lang="ja-JP" altLang="en-US" dirty="0" smtClean="0"/>
                        <a:t>に参加し、アプリの心を見直す。</a:t>
                      </a:r>
                      <a:endParaRPr kumimoji="1" lang="ja-JP" altLang="en-US" dirty="0"/>
                    </a:p>
                  </a:txBody>
                  <a:tcPr/>
                </a:tc>
              </a:tr>
              <a:tr h="370840">
                <a:tc>
                  <a:txBody>
                    <a:bodyPr/>
                    <a:lstStyle/>
                    <a:p>
                      <a:r>
                        <a:rPr kumimoji="1" lang="en-US" altLang="ja-JP" dirty="0" smtClean="0"/>
                        <a:t>IT</a:t>
                      </a:r>
                      <a:r>
                        <a:rPr kumimoji="1" lang="ja-JP" altLang="en-US" dirty="0" smtClean="0"/>
                        <a:t>部門のあり方を伝える</a:t>
                      </a:r>
                      <a:endParaRPr kumimoji="1" lang="ja-JP" altLang="en-US" dirty="0"/>
                    </a:p>
                  </a:txBody>
                  <a:tcPr/>
                </a:tc>
                <a:tc>
                  <a:txBody>
                    <a:bodyPr/>
                    <a:lstStyle/>
                    <a:p>
                      <a:r>
                        <a:rPr kumimoji="1" lang="en-US" altLang="ja-JP" dirty="0" smtClean="0"/>
                        <a:t>IT</a:t>
                      </a:r>
                      <a:r>
                        <a:rPr kumimoji="1" lang="ja-JP" altLang="en-US" dirty="0" smtClean="0"/>
                        <a:t>ガバナンスの重要性を</a:t>
                      </a:r>
                      <a:br>
                        <a:rPr kumimoji="1" lang="ja-JP" altLang="en-US" dirty="0" smtClean="0"/>
                      </a:br>
                      <a:r>
                        <a:rPr kumimoji="1" lang="ja-JP" altLang="en-US" dirty="0" smtClean="0"/>
                        <a:t>伝える</a:t>
                      </a:r>
                      <a:endParaRPr kumimoji="1" lang="ja-JP" altLang="en-US" dirty="0"/>
                    </a:p>
                  </a:txBody>
                  <a:tcPr/>
                </a:tc>
                <a:tc>
                  <a:txBody>
                    <a:bodyPr/>
                    <a:lstStyle/>
                    <a:p>
                      <a:r>
                        <a:rPr kumimoji="1" lang="en-US" altLang="ja-JP" dirty="0" smtClean="0"/>
                        <a:t>IT</a:t>
                      </a:r>
                      <a:r>
                        <a:rPr kumimoji="1" lang="ja-JP" altLang="en-US" dirty="0" smtClean="0"/>
                        <a:t>ガバナンスとは何で、企業のタイプ毎に浸透方法を伝授</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エンタープライズアーキテクチャを確認する。</a:t>
                      </a:r>
                    </a:p>
                  </a:txBody>
                  <a:tcPr/>
                </a:tc>
              </a:tr>
              <a:tr h="370840">
                <a:tc>
                  <a:txBody>
                    <a:bodyPr/>
                    <a:lstStyle/>
                    <a:p>
                      <a:r>
                        <a:rPr kumimoji="1" lang="en-US" altLang="ja-JP" dirty="0" smtClean="0"/>
                        <a:t>IT</a:t>
                      </a:r>
                      <a:r>
                        <a:rPr kumimoji="1" lang="ja-JP" altLang="en-US" dirty="0" smtClean="0"/>
                        <a:t>業界の価値連鎖を作り直す</a:t>
                      </a:r>
                      <a:endParaRPr kumimoji="1" lang="ja-JP" altLang="en-US" dirty="0"/>
                    </a:p>
                  </a:txBody>
                  <a:tcPr/>
                </a:tc>
                <a:tc>
                  <a:txBody>
                    <a:bodyPr/>
                    <a:lstStyle/>
                    <a:p>
                      <a:r>
                        <a:rPr kumimoji="1" lang="ja-JP" altLang="en-US" dirty="0" smtClean="0"/>
                        <a:t>モバイル・クラウド時代の</a:t>
                      </a:r>
                      <a:br>
                        <a:rPr kumimoji="1" lang="ja-JP" altLang="en-US" dirty="0" smtClean="0"/>
                      </a:br>
                      <a:r>
                        <a:rPr kumimoji="1" lang="ja-JP" altLang="en-US" dirty="0" smtClean="0"/>
                        <a:t>価値連鎖を作る</a:t>
                      </a:r>
                      <a:endParaRPr kumimoji="1" lang="ja-JP" altLang="en-US" dirty="0"/>
                    </a:p>
                  </a:txBody>
                  <a:tcPr/>
                </a:tc>
                <a:tc>
                  <a:txBody>
                    <a:bodyPr/>
                    <a:lstStyle/>
                    <a:p>
                      <a:r>
                        <a:rPr kumimoji="1" lang="ja-JP" altLang="en-US" dirty="0" smtClean="0"/>
                        <a:t>新興企業を応援し、</a:t>
                      </a:r>
                      <a:r>
                        <a:rPr kumimoji="1" lang="en-US" altLang="ja-JP" dirty="0" smtClean="0"/>
                        <a:t>Establish</a:t>
                      </a:r>
                      <a:r>
                        <a:rPr kumimoji="1" lang="ja-JP" altLang="en-US" dirty="0" smtClean="0"/>
                        <a:t>企業にプレッシャーをかけて業界を変革する。</a:t>
                      </a:r>
                      <a:endParaRPr kumimoji="1" lang="ja-JP" altLang="en-US" dirty="0"/>
                    </a:p>
                  </a:txBody>
                  <a:tcPr/>
                </a:tc>
              </a:tr>
            </a:tbl>
          </a:graphicData>
        </a:graphic>
      </p:graphicFrame>
      <p:sp>
        <p:nvSpPr>
          <p:cNvPr id="6" name="テキスト ボックス 5"/>
          <p:cNvSpPr txBox="1"/>
          <p:nvPr/>
        </p:nvSpPr>
        <p:spPr>
          <a:xfrm>
            <a:off x="1498600" y="6011334"/>
            <a:ext cx="9956800" cy="523220"/>
          </a:xfrm>
          <a:prstGeom prst="rect">
            <a:avLst/>
          </a:prstGeom>
          <a:noFill/>
        </p:spPr>
        <p:txBody>
          <a:bodyPr wrap="square" rtlCol="0">
            <a:spAutoFit/>
          </a:bodyPr>
          <a:lstStyle/>
          <a:p>
            <a:pPr algn="ctr"/>
            <a:r>
              <a:rPr kumimoji="1" lang="ja-JP" altLang="en-US" sz="2800" u="sng" dirty="0" smtClean="0"/>
              <a:t>現場と</a:t>
            </a:r>
            <a:r>
              <a:rPr kumimoji="1" lang="en-US" altLang="ja-JP" sz="2800" u="sng" dirty="0" smtClean="0"/>
              <a:t>TOP</a:t>
            </a:r>
            <a:r>
              <a:rPr kumimoji="1" lang="ja-JP" altLang="en-US" sz="2800" u="sng" dirty="0" smtClean="0"/>
              <a:t>を、タイプに合わせて、ロジックと気持ちで直結していく</a:t>
            </a:r>
            <a:endParaRPr kumimoji="1" lang="ja-JP" altLang="en-US" sz="2800" u="sng" dirty="0"/>
          </a:p>
        </p:txBody>
      </p:sp>
    </p:spTree>
    <p:extLst>
      <p:ext uri="{BB962C8B-B14F-4D97-AF65-F5344CB8AC3E}">
        <p14:creationId xmlns:p14="http://schemas.microsoft.com/office/powerpoint/2010/main" val="16466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Next Step</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a:xfrm>
            <a:off x="838199" y="1825625"/>
            <a:ext cx="10752667" cy="1611842"/>
          </a:xfrm>
        </p:spPr>
        <p:txBody>
          <a:bodyPr/>
          <a:lstStyle/>
          <a:p>
            <a:r>
              <a:rPr kumimoji="1" lang="ja-JP" altLang="en-US" dirty="0" smtClean="0">
                <a:latin typeface="Meiryo" charset="-128"/>
                <a:ea typeface="Meiryo" charset="-128"/>
                <a:cs typeface="Meiryo" charset="-128"/>
              </a:rPr>
              <a:t>ユーザの立場として、個人・仕事で</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の「良い」使い方を考える</a:t>
            </a:r>
          </a:p>
          <a:p>
            <a:r>
              <a:rPr lang="en-US" altLang="ja-JP" dirty="0" smtClean="0">
                <a:latin typeface="Meiryo" charset="-128"/>
                <a:ea typeface="Meiryo" charset="-128"/>
                <a:cs typeface="Meiryo" charset="-128"/>
              </a:rPr>
              <a:t>GMBA</a:t>
            </a:r>
            <a:r>
              <a:rPr lang="ja-JP" altLang="en-US" dirty="0" smtClean="0">
                <a:latin typeface="Meiryo" charset="-128"/>
                <a:ea typeface="Meiryo" charset="-128"/>
                <a:cs typeface="Meiryo" charset="-128"/>
              </a:rPr>
              <a:t>の生徒に、学ぶ機会を提供する</a:t>
            </a:r>
          </a:p>
          <a:p>
            <a:r>
              <a:rPr kumimoji="1" lang="en-US" altLang="ja-JP" dirty="0" err="1" smtClean="0">
                <a:latin typeface="Meiryo" charset="-128"/>
                <a:ea typeface="Meiryo" charset="-128"/>
                <a:cs typeface="Meiryo" charset="-128"/>
              </a:rPr>
              <a:t>Globis</a:t>
            </a:r>
            <a:r>
              <a:rPr kumimoji="1" lang="ja-JP" altLang="en-US" dirty="0" smtClean="0">
                <a:latin typeface="Meiryo" charset="-128"/>
                <a:ea typeface="Meiryo" charset="-128"/>
                <a:cs typeface="Meiryo" charset="-128"/>
              </a:rPr>
              <a:t>と生徒の</a:t>
            </a:r>
            <a:r>
              <a:rPr kumimoji="1" lang="en-US" altLang="ja-JP" dirty="0" smtClean="0">
                <a:latin typeface="Meiryo" charset="-128"/>
                <a:ea typeface="Meiryo" charset="-128"/>
                <a:cs typeface="Meiryo" charset="-128"/>
              </a:rPr>
              <a:t>Eco</a:t>
            </a:r>
            <a:r>
              <a:rPr kumimoji="1" lang="ja-JP" altLang="en-US"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System</a:t>
            </a:r>
            <a:r>
              <a:rPr kumimoji="1" lang="ja-JP" altLang="en-US" dirty="0" smtClean="0">
                <a:latin typeface="Meiryo" charset="-128"/>
                <a:ea typeface="Meiryo" charset="-128"/>
                <a:cs typeface="Meiryo" charset="-128"/>
              </a:rPr>
              <a:t>を良い形に</a:t>
            </a:r>
          </a:p>
          <a:p>
            <a:endParaRPr kumimoji="1" lang="ja-JP" altLang="en-US" dirty="0">
              <a:latin typeface="Meiryo" charset="-128"/>
              <a:ea typeface="Meiryo" charset="-128"/>
              <a:cs typeface="Meiryo" charset="-128"/>
            </a:endParaRPr>
          </a:p>
        </p:txBody>
      </p:sp>
      <p:sp>
        <p:nvSpPr>
          <p:cNvPr id="4" name="テキスト ボックス 3"/>
          <p:cNvSpPr txBox="1"/>
          <p:nvPr/>
        </p:nvSpPr>
        <p:spPr>
          <a:xfrm>
            <a:off x="990600" y="4868333"/>
            <a:ext cx="10363200" cy="830997"/>
          </a:xfrm>
          <a:prstGeom prst="rect">
            <a:avLst/>
          </a:prstGeom>
          <a:noFill/>
        </p:spPr>
        <p:txBody>
          <a:bodyPr wrap="square" rtlCol="0">
            <a:spAutoFit/>
          </a:bodyPr>
          <a:lstStyle/>
          <a:p>
            <a:pPr algn="ctr"/>
            <a:r>
              <a:rPr kumimoji="1" lang="ja-JP" altLang="en-US" sz="4800" dirty="0" smtClean="0"/>
              <a:t>今後</a:t>
            </a:r>
            <a:r>
              <a:rPr kumimoji="1" lang="ja-JP" altLang="en-US" sz="4800" smtClean="0"/>
              <a:t>ともどうぞよろしくお願い致します。</a:t>
            </a:r>
            <a:endParaRPr kumimoji="1" lang="ja-JP" altLang="en-US" sz="4800" dirty="0"/>
          </a:p>
        </p:txBody>
      </p:sp>
    </p:spTree>
    <p:extLst>
      <p:ext uri="{BB962C8B-B14F-4D97-AF65-F5344CB8AC3E}">
        <p14:creationId xmlns:p14="http://schemas.microsoft.com/office/powerpoint/2010/main" val="1803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IT</a:t>
            </a:r>
            <a:r>
              <a:rPr kumimoji="1" lang="ja-JP" altLang="en-US" dirty="0" smtClean="0"/>
              <a:t>業界で発生している事象</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73208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業界で発生している事象</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en-US" altLang="ja-JP" dirty="0" smtClean="0">
                <a:latin typeface="Meiryo" charset="-128"/>
                <a:ea typeface="Meiryo" charset="-128"/>
                <a:cs typeface="Meiryo" charset="-128"/>
              </a:rPr>
              <a:t>Open</a:t>
            </a:r>
            <a:r>
              <a:rPr kumimoji="1" lang="ja-JP" altLang="en-US" dirty="0" smtClean="0">
                <a:latin typeface="Meiryo" charset="-128"/>
                <a:ea typeface="Meiryo" charset="-128"/>
                <a:cs typeface="Meiryo" charset="-128"/>
              </a:rPr>
              <a:t>系の</a:t>
            </a:r>
            <a:r>
              <a:rPr kumimoji="1" lang="en-US" altLang="ja-JP" dirty="0" smtClean="0">
                <a:latin typeface="Meiryo" charset="-128"/>
                <a:ea typeface="Meiryo" charset="-128"/>
                <a:cs typeface="Meiryo" charset="-128"/>
              </a:rPr>
              <a:t>PLC</a:t>
            </a:r>
            <a:r>
              <a:rPr lang="ja-JP" altLang="en-US" dirty="0" smtClean="0">
                <a:latin typeface="Meiryo" charset="-128"/>
                <a:ea typeface="Meiryo" charset="-128"/>
                <a:cs typeface="Meiryo" charset="-128"/>
              </a:rPr>
              <a:t>が成熟期にきた</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マーケットの奪い合い</a:t>
            </a:r>
          </a:p>
          <a:p>
            <a:pPr lvl="1"/>
            <a:r>
              <a:rPr kumimoji="1" lang="ja-JP" altLang="en-US" dirty="0" smtClean="0">
                <a:latin typeface="Meiryo" charset="-128"/>
                <a:ea typeface="Meiryo" charset="-128"/>
                <a:cs typeface="Meiryo" charset="-128"/>
              </a:rPr>
              <a:t>安くなった</a:t>
            </a:r>
          </a:p>
          <a:p>
            <a:pPr lvl="1"/>
            <a:r>
              <a:rPr kumimoji="1" lang="ja-JP" altLang="en-US" dirty="0" smtClean="0">
                <a:latin typeface="Meiryo" charset="-128"/>
                <a:ea typeface="Meiryo" charset="-128"/>
                <a:cs typeface="Meiryo" charset="-128"/>
              </a:rPr>
              <a:t>簡単になった</a:t>
            </a:r>
            <a:endParaRPr kumimoji="1" lang="en-US" altLang="ja-JP" dirty="0" smtClean="0">
              <a:latin typeface="Meiryo" charset="-128"/>
              <a:ea typeface="Meiryo" charset="-128"/>
              <a:cs typeface="Meiryo" charset="-128"/>
            </a:endParaRPr>
          </a:p>
          <a:p>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今後</a:t>
            </a:r>
          </a:p>
          <a:p>
            <a:pPr lvl="1"/>
            <a:r>
              <a:rPr kumimoji="1" lang="ja-JP" altLang="en-US" dirty="0" smtClean="0">
                <a:latin typeface="Meiryo" charset="-128"/>
                <a:ea typeface="Meiryo" charset="-128"/>
                <a:cs typeface="Meiryo" charset="-128"/>
              </a:rPr>
              <a:t>新しい価値、</a:t>
            </a:r>
            <a:r>
              <a:rPr kumimoji="1" lang="en-US" altLang="ja-JP" dirty="0" smtClean="0">
                <a:latin typeface="Meiryo" charset="-128"/>
                <a:ea typeface="Meiryo" charset="-128"/>
                <a:cs typeface="Meiryo" charset="-128"/>
              </a:rPr>
              <a:t>Opportunity</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もっと安くなる</a:t>
            </a:r>
            <a:endParaRPr kumimoji="1" lang="en-US" altLang="ja-JP"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もっと簡単になる</a:t>
            </a:r>
          </a:p>
          <a:p>
            <a:pPr lvl="1"/>
            <a:r>
              <a:rPr kumimoji="1" lang="ja-JP" altLang="en-US" dirty="0" smtClean="0">
                <a:latin typeface="Meiryo" charset="-128"/>
                <a:ea typeface="Meiryo" charset="-128"/>
                <a:cs typeface="Meiryo" charset="-128"/>
              </a:rPr>
              <a:t>顧客に合ったものになる</a:t>
            </a:r>
            <a:endParaRPr kumimoji="1" lang="ja-JP" altLang="en-US" dirty="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7821084" y="926862"/>
            <a:ext cx="4006850" cy="2487322"/>
          </a:xfrm>
          <a:prstGeom prst="rect">
            <a:avLst/>
          </a:prstGeom>
        </p:spPr>
      </p:pic>
      <p:sp>
        <p:nvSpPr>
          <p:cNvPr id="11" name="正方形/長方形 10"/>
          <p:cNvSpPr/>
          <p:nvPr/>
        </p:nvSpPr>
        <p:spPr>
          <a:xfrm>
            <a:off x="5400675" y="3975919"/>
            <a:ext cx="1574800" cy="2280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価値</a:t>
            </a:r>
          </a:p>
          <a:p>
            <a:pPr algn="ctr"/>
            <a:r>
              <a:rPr kumimoji="1" lang="ja-JP" altLang="en-US" dirty="0" smtClean="0"/>
              <a:t>（価格）</a:t>
            </a:r>
            <a:endParaRPr kumimoji="1" lang="ja-JP" altLang="en-US" dirty="0"/>
          </a:p>
        </p:txBody>
      </p:sp>
      <p:sp>
        <p:nvSpPr>
          <p:cNvPr id="12" name="正方形/長方形 11"/>
          <p:cNvSpPr/>
          <p:nvPr/>
        </p:nvSpPr>
        <p:spPr>
          <a:xfrm>
            <a:off x="8147050" y="4944560"/>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16067" y="4944560"/>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016067" y="3975920"/>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価値追加</a:t>
            </a:r>
            <a:endParaRPr kumimoji="1" lang="ja-JP" altLang="en-US" dirty="0"/>
          </a:p>
        </p:txBody>
      </p:sp>
      <p:sp>
        <p:nvSpPr>
          <p:cNvPr id="15" name="下矢印 14"/>
          <p:cNvSpPr/>
          <p:nvPr/>
        </p:nvSpPr>
        <p:spPr>
          <a:xfrm>
            <a:off x="8621183" y="3975919"/>
            <a:ext cx="626533" cy="96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30166" y="4131733"/>
            <a:ext cx="897467" cy="369332"/>
          </a:xfrm>
          <a:prstGeom prst="rect">
            <a:avLst/>
          </a:prstGeom>
          <a:noFill/>
        </p:spPr>
        <p:txBody>
          <a:bodyPr wrap="square" rtlCol="0">
            <a:spAutoFit/>
          </a:bodyPr>
          <a:lstStyle/>
          <a:p>
            <a:r>
              <a:rPr kumimoji="1" lang="ja-JP" altLang="en-US" dirty="0" smtClean="0"/>
              <a:t>値下げ</a:t>
            </a:r>
            <a:endParaRPr kumimoji="1" lang="ja-JP" altLang="en-US" dirty="0"/>
          </a:p>
        </p:txBody>
      </p:sp>
      <p:sp>
        <p:nvSpPr>
          <p:cNvPr id="17" name="右矢印 16"/>
          <p:cNvSpPr/>
          <p:nvPr/>
        </p:nvSpPr>
        <p:spPr>
          <a:xfrm>
            <a:off x="7043208" y="4798905"/>
            <a:ext cx="1058333" cy="635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Tree>
    <p:extLst>
      <p:ext uri="{BB962C8B-B14F-4D97-AF65-F5344CB8AC3E}">
        <p14:creationId xmlns:p14="http://schemas.microsoft.com/office/powerpoint/2010/main" val="32750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サーバー出荷金額</a:t>
            </a:r>
            <a:br>
              <a:rPr kumimoji="1" lang="ja-JP" altLang="en-US" sz="4000" dirty="0" smtClean="0"/>
            </a:br>
            <a:r>
              <a:rPr kumimoji="1" lang="ja-JP" altLang="en-US" sz="4000" dirty="0" smtClean="0"/>
              <a:t>　</a:t>
            </a:r>
            <a:r>
              <a:rPr kumimoji="1" lang="en-US" altLang="ja-JP" sz="4000" dirty="0" smtClean="0"/>
              <a:t>IT</a:t>
            </a:r>
            <a:r>
              <a:rPr kumimoji="1" lang="ja-JP" altLang="en-US" sz="4000" dirty="0" smtClean="0"/>
              <a:t>需要は増えているが、サーバの市場は縮小</a:t>
            </a:r>
            <a:endParaRPr kumimoji="1" lang="ja-JP" altLang="en-US" sz="4000"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7877" y="1918757"/>
            <a:ext cx="6186778" cy="4351338"/>
          </a:xfrm>
        </p:spPr>
      </p:pic>
      <p:sp>
        <p:nvSpPr>
          <p:cNvPr id="5" name="テキスト ボックス 4"/>
          <p:cNvSpPr txBox="1"/>
          <p:nvPr/>
        </p:nvSpPr>
        <p:spPr>
          <a:xfrm>
            <a:off x="5681133" y="2074333"/>
            <a:ext cx="6333067" cy="4247317"/>
          </a:xfrm>
          <a:prstGeom prst="rect">
            <a:avLst/>
          </a:prstGeom>
          <a:noFill/>
        </p:spPr>
        <p:txBody>
          <a:bodyPr wrap="square" rtlCol="0">
            <a:spAutoFit/>
          </a:bodyPr>
          <a:lstStyle/>
          <a:p>
            <a:r>
              <a:rPr lang="en-US" altLang="ja-JP" dirty="0"/>
              <a:t>IDC</a:t>
            </a:r>
            <a:r>
              <a:rPr lang="ja-JP" altLang="en-US" dirty="0"/>
              <a:t>では、</a:t>
            </a:r>
            <a:r>
              <a:rPr lang="en-US" altLang="ja-JP" dirty="0">
                <a:solidFill>
                  <a:srgbClr val="FF0000"/>
                </a:solidFill>
              </a:rPr>
              <a:t>2015</a:t>
            </a:r>
            <a:r>
              <a:rPr lang="ja-JP" altLang="en-US" dirty="0">
                <a:solidFill>
                  <a:srgbClr val="FF0000"/>
                </a:solidFill>
              </a:rPr>
              <a:t>年の国内サーバー市場は、前年比</a:t>
            </a:r>
            <a:r>
              <a:rPr lang="en-US" altLang="ja-JP" dirty="0">
                <a:solidFill>
                  <a:srgbClr val="FF0000"/>
                </a:solidFill>
              </a:rPr>
              <a:t>6.2</a:t>
            </a:r>
            <a:r>
              <a:rPr lang="ja-JP" altLang="en-US" dirty="0">
                <a:solidFill>
                  <a:srgbClr val="FF0000"/>
                </a:solidFill>
              </a:rPr>
              <a:t>％減の</a:t>
            </a:r>
            <a:r>
              <a:rPr lang="en-US" altLang="ja-JP" dirty="0">
                <a:solidFill>
                  <a:srgbClr val="FF0000"/>
                </a:solidFill>
              </a:rPr>
              <a:t>4,407</a:t>
            </a:r>
            <a:r>
              <a:rPr lang="ja-JP" altLang="en-US" dirty="0">
                <a:solidFill>
                  <a:srgbClr val="FF0000"/>
                </a:solidFill>
              </a:rPr>
              <a:t>億円になる</a:t>
            </a:r>
            <a:r>
              <a:rPr lang="ja-JP" altLang="en-US" dirty="0"/>
              <a:t>と予測しています。製品別では、</a:t>
            </a:r>
            <a:r>
              <a:rPr lang="en-US" altLang="ja-JP" dirty="0"/>
              <a:t>x86</a:t>
            </a:r>
            <a:r>
              <a:rPr lang="ja-JP" altLang="en-US" dirty="0"/>
              <a:t>サーバーのみがプラス成長になるとみています。</a:t>
            </a:r>
            <a:r>
              <a:rPr lang="en-US" altLang="ja-JP" dirty="0"/>
              <a:t>x86</a:t>
            </a:r>
            <a:r>
              <a:rPr lang="ja-JP" altLang="en-US" dirty="0"/>
              <a:t>サーバーは、出荷台数は減少するものの、</a:t>
            </a:r>
            <a:r>
              <a:rPr lang="en-US" altLang="ja-JP" dirty="0"/>
              <a:t>2014</a:t>
            </a:r>
            <a:r>
              <a:rPr lang="ja-JP" altLang="en-US" dirty="0"/>
              <a:t>年に続き平均単価が上昇し、出荷額はやや拡大すると予測しています。一方、他の製品分野は、更新需要が大半を占め、新規需要の減少やサーバー統合による出荷台数の減少によりマイナス成長になるとみています。</a:t>
            </a:r>
            <a:r>
              <a:rPr lang="en-US" altLang="ja-JP" dirty="0">
                <a:solidFill>
                  <a:srgbClr val="FF0000"/>
                </a:solidFill>
              </a:rPr>
              <a:t>2014</a:t>
            </a:r>
            <a:r>
              <a:rPr lang="ja-JP" altLang="en-US" dirty="0">
                <a:solidFill>
                  <a:srgbClr val="FF0000"/>
                </a:solidFill>
              </a:rPr>
              <a:t>年～</a:t>
            </a:r>
            <a:r>
              <a:rPr lang="en-US" altLang="ja-JP" dirty="0">
                <a:solidFill>
                  <a:srgbClr val="FF0000"/>
                </a:solidFill>
              </a:rPr>
              <a:t>2019</a:t>
            </a:r>
            <a:r>
              <a:rPr lang="ja-JP" altLang="en-US" dirty="0">
                <a:solidFill>
                  <a:srgbClr val="FF0000"/>
                </a:solidFill>
              </a:rPr>
              <a:t>年における国内サーバー市場は</a:t>
            </a:r>
            <a:r>
              <a:rPr lang="en-US" altLang="ja-JP" dirty="0">
                <a:solidFill>
                  <a:srgbClr val="FF0000"/>
                </a:solidFill>
              </a:rPr>
              <a:t>CAGR </a:t>
            </a:r>
            <a:r>
              <a:rPr lang="ja-JP" altLang="en-US" dirty="0">
                <a:solidFill>
                  <a:srgbClr val="FF0000"/>
                </a:solidFill>
              </a:rPr>
              <a:t>マイナス</a:t>
            </a:r>
            <a:r>
              <a:rPr lang="en-US" altLang="ja-JP" dirty="0">
                <a:solidFill>
                  <a:srgbClr val="FF0000"/>
                </a:solidFill>
              </a:rPr>
              <a:t>3.9</a:t>
            </a:r>
            <a:r>
              <a:rPr lang="ja-JP" altLang="en-US" dirty="0">
                <a:solidFill>
                  <a:srgbClr val="FF0000"/>
                </a:solidFill>
              </a:rPr>
              <a:t>％で縮小し、</a:t>
            </a:r>
            <a:r>
              <a:rPr lang="en-US" altLang="ja-JP" dirty="0">
                <a:solidFill>
                  <a:srgbClr val="FF0000"/>
                </a:solidFill>
              </a:rPr>
              <a:t>2019</a:t>
            </a:r>
            <a:r>
              <a:rPr lang="ja-JP" altLang="en-US" dirty="0">
                <a:solidFill>
                  <a:srgbClr val="FF0000"/>
                </a:solidFill>
              </a:rPr>
              <a:t>年には</a:t>
            </a:r>
            <a:r>
              <a:rPr lang="en-US" altLang="ja-JP" dirty="0">
                <a:solidFill>
                  <a:srgbClr val="FF0000"/>
                </a:solidFill>
              </a:rPr>
              <a:t>3,844</a:t>
            </a:r>
            <a:r>
              <a:rPr lang="ja-JP" altLang="en-US" dirty="0">
                <a:solidFill>
                  <a:srgbClr val="FF0000"/>
                </a:solidFill>
              </a:rPr>
              <a:t>億円になる</a:t>
            </a:r>
            <a:r>
              <a:rPr lang="ja-JP" altLang="en-US" dirty="0"/>
              <a:t>と予測しています。また</a:t>
            </a:r>
            <a:r>
              <a:rPr lang="en-US" altLang="ja-JP" dirty="0"/>
              <a:t>x86</a:t>
            </a:r>
            <a:r>
              <a:rPr lang="ja-JP" altLang="en-US" dirty="0"/>
              <a:t>サーバーの出荷額は、サーバー仮想化によるサーバー統合が一巡することやクラウドサービスの利用が進むことにより、同期間における</a:t>
            </a:r>
            <a:r>
              <a:rPr lang="en-US" altLang="ja-JP" dirty="0"/>
              <a:t>CAGR</a:t>
            </a:r>
            <a:r>
              <a:rPr lang="ja-JP" altLang="en-US" dirty="0"/>
              <a:t>はマイナス</a:t>
            </a:r>
            <a:r>
              <a:rPr lang="en-US" altLang="ja-JP" dirty="0"/>
              <a:t>1.0</a:t>
            </a:r>
            <a:r>
              <a:rPr lang="ja-JP" altLang="en-US" dirty="0"/>
              <a:t>％になると予測しています。他の製品分野は、</a:t>
            </a:r>
            <a:r>
              <a:rPr lang="en-US" altLang="ja-JP" dirty="0"/>
              <a:t>x86</a:t>
            </a:r>
            <a:r>
              <a:rPr lang="ja-JP" altLang="en-US" dirty="0"/>
              <a:t>サーバーへのシフトやサーバー統合によって同期間の</a:t>
            </a:r>
            <a:r>
              <a:rPr lang="en-US" altLang="ja-JP" dirty="0"/>
              <a:t>CAGR</a:t>
            </a:r>
            <a:r>
              <a:rPr lang="ja-JP" altLang="en-US" dirty="0"/>
              <a:t>はメインフレームを除き</a:t>
            </a:r>
            <a:r>
              <a:rPr lang="en-US" altLang="ja-JP" dirty="0"/>
              <a:t>2</a:t>
            </a:r>
            <a:r>
              <a:rPr lang="ja-JP" altLang="en-US" dirty="0"/>
              <a:t>桁のマイナス成長になると予測しています。</a:t>
            </a:r>
            <a:endParaRPr kumimoji="1" lang="ja-JP" altLang="en-US" dirty="0"/>
          </a:p>
        </p:txBody>
      </p:sp>
    </p:spTree>
    <p:extLst>
      <p:ext uri="{BB962C8B-B14F-4D97-AF65-F5344CB8AC3E}">
        <p14:creationId xmlns:p14="http://schemas.microsoft.com/office/powerpoint/2010/main" val="200250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sz="4000" dirty="0" smtClean="0"/>
              <a:t>モバイルデバイス出荷</a:t>
            </a:r>
            <a:r>
              <a:rPr kumimoji="1" lang="ja-JP" altLang="en-US" sz="4000" dirty="0" smtClean="0">
                <a:solidFill>
                  <a:srgbClr val="FF0000"/>
                </a:solidFill>
              </a:rPr>
              <a:t>台数</a:t>
            </a:r>
            <a:r>
              <a:rPr kumimoji="1" lang="ja-JP" altLang="en-US" sz="4000" dirty="0" smtClean="0"/>
              <a:t/>
            </a:r>
            <a:br>
              <a:rPr kumimoji="1" lang="ja-JP" altLang="en-US" sz="4000" dirty="0" smtClean="0"/>
            </a:br>
            <a:r>
              <a:rPr kumimoji="1" lang="ja-JP" altLang="en-US" sz="4000" dirty="0" smtClean="0"/>
              <a:t>　諸事情により台数の増減はあるが金額は減少</a:t>
            </a:r>
            <a:r>
              <a:rPr kumimoji="1" lang="en-US" altLang="ja-JP" sz="4000" dirty="0" smtClean="0"/>
              <a:t>?</a:t>
            </a:r>
            <a:endParaRPr kumimoji="1" lang="ja-JP" altLang="en-US" sz="4000"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946273" y="1783291"/>
            <a:ext cx="5761320" cy="4351338"/>
          </a:xfrm>
        </p:spPr>
      </p:pic>
      <p:sp>
        <p:nvSpPr>
          <p:cNvPr id="5" name="テキスト ボックス 4"/>
          <p:cNvSpPr txBox="1"/>
          <p:nvPr/>
        </p:nvSpPr>
        <p:spPr>
          <a:xfrm>
            <a:off x="6707593" y="1998133"/>
            <a:ext cx="5340474" cy="4524315"/>
          </a:xfrm>
          <a:prstGeom prst="rect">
            <a:avLst/>
          </a:prstGeom>
          <a:noFill/>
        </p:spPr>
        <p:txBody>
          <a:bodyPr wrap="square" rtlCol="0">
            <a:spAutoFit/>
          </a:bodyPr>
          <a:lstStyle/>
          <a:p>
            <a:r>
              <a:rPr lang="ja-JP" altLang="en-US" dirty="0"/>
              <a:t>形態別に見ると、スマートフォン市場は新製品の投入やフィーチャーフォン形状で</a:t>
            </a:r>
            <a:r>
              <a:rPr lang="en-US" altLang="ja-JP" dirty="0"/>
              <a:t>Android</a:t>
            </a:r>
            <a:r>
              <a:rPr lang="ja-JP" altLang="en-US" dirty="0"/>
              <a:t>を搭載した製品の出荷増によって、前年同期比</a:t>
            </a:r>
            <a:r>
              <a:rPr lang="en-US" altLang="ja-JP" dirty="0"/>
              <a:t>23.6</a:t>
            </a:r>
            <a:r>
              <a:rPr lang="ja-JP" altLang="en-US" dirty="0"/>
              <a:t>％増のプラス成長となった。</a:t>
            </a:r>
          </a:p>
          <a:p>
            <a:r>
              <a:rPr lang="ja-JP" altLang="en-US" dirty="0"/>
              <a:t>　一方、タブレットは家庭市場での買替えサイクルの長期化や大画面スマートフォンの影響から前年同期比</a:t>
            </a:r>
            <a:r>
              <a:rPr lang="en-US" altLang="ja-JP" dirty="0"/>
              <a:t>13.4</a:t>
            </a:r>
            <a:r>
              <a:rPr lang="ja-JP" altLang="en-US" dirty="0"/>
              <a:t>％減となり、</a:t>
            </a:r>
            <a:r>
              <a:rPr lang="en-US" altLang="ja-JP" dirty="0"/>
              <a:t>PC</a:t>
            </a:r>
            <a:r>
              <a:rPr lang="ja-JP" altLang="en-US" dirty="0"/>
              <a:t>は</a:t>
            </a:r>
            <a:r>
              <a:rPr lang="en-US" altLang="ja-JP" dirty="0"/>
              <a:t>2014</a:t>
            </a:r>
            <a:r>
              <a:rPr lang="ja-JP" altLang="en-US" dirty="0"/>
              <a:t>年の</a:t>
            </a:r>
            <a:r>
              <a:rPr lang="en-US" altLang="ja-JP" dirty="0"/>
              <a:t>Windows XP</a:t>
            </a:r>
            <a:r>
              <a:rPr lang="ja-JP" altLang="en-US" dirty="0"/>
              <a:t>サポート終了に伴う特需の反動の継続および円安の影響による</a:t>
            </a:r>
            <a:r>
              <a:rPr lang="en-US" altLang="ja-JP" dirty="0"/>
              <a:t>IT</a:t>
            </a:r>
            <a:r>
              <a:rPr lang="ja-JP" altLang="en-US" dirty="0"/>
              <a:t>サプライヤー（ベンダー）提示価格と市場希望価格とのギャップの拡大によって、同</a:t>
            </a:r>
            <a:r>
              <a:rPr lang="en-US" altLang="ja-JP" dirty="0"/>
              <a:t>36.0</a:t>
            </a:r>
            <a:r>
              <a:rPr lang="ja-JP" altLang="en-US" dirty="0"/>
              <a:t>％減の大幅なマイナス成長となった。この</a:t>
            </a:r>
            <a:r>
              <a:rPr lang="en-US" altLang="ja-JP" dirty="0"/>
              <a:t>PC</a:t>
            </a:r>
            <a:r>
              <a:rPr lang="ja-JP" altLang="en-US" dirty="0"/>
              <a:t>の出荷台数の減少が国内モバイルデバイス市場全体に影響を与え、マイナス成長につながった。</a:t>
            </a:r>
          </a:p>
          <a:p>
            <a:r>
              <a:rPr lang="ja-JP" altLang="en-US" dirty="0"/>
              <a:t>　</a:t>
            </a:r>
            <a:r>
              <a:rPr lang="en-US" altLang="ja-JP" dirty="0">
                <a:solidFill>
                  <a:srgbClr val="FF0000"/>
                </a:solidFill>
              </a:rPr>
              <a:t>2015</a:t>
            </a:r>
            <a:r>
              <a:rPr lang="ja-JP" altLang="en-US" dirty="0">
                <a:solidFill>
                  <a:srgbClr val="FF0000"/>
                </a:solidFill>
              </a:rPr>
              <a:t>年通年の国内モバイルデバイス市場は、前年比</a:t>
            </a:r>
            <a:r>
              <a:rPr lang="en-US" altLang="ja-JP" dirty="0">
                <a:solidFill>
                  <a:srgbClr val="FF0000"/>
                </a:solidFill>
              </a:rPr>
              <a:t>4.1</a:t>
            </a:r>
            <a:r>
              <a:rPr lang="ja-JP" altLang="en-US" dirty="0">
                <a:solidFill>
                  <a:srgbClr val="FF0000"/>
                </a:solidFill>
              </a:rPr>
              <a:t>％減の</a:t>
            </a:r>
            <a:r>
              <a:rPr lang="en-US" altLang="ja-JP" dirty="0">
                <a:solidFill>
                  <a:srgbClr val="FF0000"/>
                </a:solidFill>
              </a:rPr>
              <a:t>5000</a:t>
            </a:r>
            <a:r>
              <a:rPr lang="ja-JP" altLang="en-US" dirty="0">
                <a:solidFill>
                  <a:srgbClr val="FF0000"/>
                </a:solidFill>
              </a:rPr>
              <a:t>万台</a:t>
            </a:r>
            <a:r>
              <a:rPr lang="ja-JP" altLang="en-US" dirty="0"/>
              <a:t>と予測している。</a:t>
            </a:r>
          </a:p>
          <a:p>
            <a:endParaRPr kumimoji="1" lang="ja-JP" altLang="en-US" dirty="0"/>
          </a:p>
        </p:txBody>
      </p:sp>
    </p:spTree>
    <p:extLst>
      <p:ext uri="{BB962C8B-B14F-4D97-AF65-F5344CB8AC3E}">
        <p14:creationId xmlns:p14="http://schemas.microsoft.com/office/powerpoint/2010/main" val="787432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適当に分類すると</a:t>
            </a:r>
            <a:endParaRPr kumimoji="1" lang="ja-JP" altLang="en-US" dirty="0"/>
          </a:p>
        </p:txBody>
      </p:sp>
      <p:sp>
        <p:nvSpPr>
          <p:cNvPr id="10" name="テキスト ボックス 9"/>
          <p:cNvSpPr txBox="1"/>
          <p:nvPr/>
        </p:nvSpPr>
        <p:spPr>
          <a:xfrm>
            <a:off x="7188200" y="2751222"/>
            <a:ext cx="4699000" cy="1323439"/>
          </a:xfrm>
          <a:prstGeom prst="rect">
            <a:avLst/>
          </a:prstGeom>
          <a:noFill/>
        </p:spPr>
        <p:txBody>
          <a:bodyPr wrap="square" rtlCol="0">
            <a:spAutoFit/>
          </a:bodyPr>
          <a:lstStyle/>
          <a:p>
            <a:pPr marL="342900" indent="-342900">
              <a:buFont typeface="Arial" charset="0"/>
              <a:buChar char="•"/>
            </a:pPr>
            <a:r>
              <a:rPr kumimoji="1" lang="ja-JP" altLang="en-US" sz="2000" dirty="0" smtClean="0">
                <a:solidFill>
                  <a:schemeClr val="bg1">
                    <a:lumMod val="75000"/>
                  </a:schemeClr>
                </a:solidFill>
              </a:rPr>
              <a:t>ロジカルシンキング：機械任せ</a:t>
            </a:r>
          </a:p>
          <a:p>
            <a:pPr marL="342900" indent="-342900">
              <a:buFont typeface="Arial" charset="0"/>
              <a:buChar char="•"/>
            </a:pPr>
            <a:r>
              <a:rPr kumimoji="1" lang="ja-JP" altLang="en-US" sz="2000" dirty="0" smtClean="0"/>
              <a:t>クリティカルシンキング</a:t>
            </a:r>
            <a:r>
              <a:rPr kumimoji="1" lang="en-US" altLang="ja-JP" sz="2000" dirty="0" smtClean="0"/>
              <a:t>:</a:t>
            </a:r>
            <a:r>
              <a:rPr kumimoji="1" lang="ja-JP" altLang="en-US" sz="2000" dirty="0" smtClean="0"/>
              <a:t>一部人間</a:t>
            </a:r>
          </a:p>
          <a:p>
            <a:pPr marL="342900" indent="-342900">
              <a:buFont typeface="Arial" charset="0"/>
              <a:buChar char="•"/>
            </a:pPr>
            <a:r>
              <a:rPr kumimoji="1" lang="ja-JP" altLang="en-US" sz="2000" dirty="0" smtClean="0"/>
              <a:t>ビジネスプレゼンテーション</a:t>
            </a:r>
            <a:r>
              <a:rPr kumimoji="1" lang="en-US" altLang="ja-JP" sz="2000" dirty="0" smtClean="0"/>
              <a:t>:</a:t>
            </a:r>
            <a:r>
              <a:rPr kumimoji="1" lang="ja-JP" altLang="en-US" sz="2000" dirty="0" smtClean="0"/>
              <a:t>人間中心</a:t>
            </a:r>
          </a:p>
          <a:p>
            <a:pPr marL="342900" indent="-342900">
              <a:buFont typeface="Arial" charset="0"/>
              <a:buChar char="•"/>
            </a:pPr>
            <a:r>
              <a:rPr kumimoji="1" lang="ja-JP" altLang="en-US" sz="2000" dirty="0" smtClean="0"/>
              <a:t>ビジネスファシリテーション</a:t>
            </a:r>
            <a:r>
              <a:rPr kumimoji="1" lang="en-US" altLang="ja-JP" sz="2000" dirty="0" smtClean="0"/>
              <a:t>:</a:t>
            </a:r>
            <a:r>
              <a:rPr kumimoji="1" lang="ja-JP" altLang="en-US" sz="2000" dirty="0" smtClean="0"/>
              <a:t>人間の強み</a:t>
            </a:r>
            <a:endParaRPr kumimoji="1" lang="ja-JP" altLang="en-US" sz="2000" dirty="0"/>
          </a:p>
        </p:txBody>
      </p:sp>
      <p:sp>
        <p:nvSpPr>
          <p:cNvPr id="11" name="テキスト ボックス 10"/>
          <p:cNvSpPr txBox="1"/>
          <p:nvPr/>
        </p:nvSpPr>
        <p:spPr>
          <a:xfrm>
            <a:off x="135467" y="1898387"/>
            <a:ext cx="2370666" cy="369332"/>
          </a:xfrm>
          <a:prstGeom prst="rect">
            <a:avLst/>
          </a:prstGeom>
          <a:noFill/>
        </p:spPr>
        <p:txBody>
          <a:bodyPr wrap="square" rtlCol="0">
            <a:spAutoFit/>
          </a:bodyPr>
          <a:lstStyle/>
          <a:p>
            <a:pPr algn="ctr"/>
            <a:r>
              <a:rPr kumimoji="1" lang="ja-JP" altLang="en-US" u="sng" smtClean="0"/>
              <a:t>仕事の役割分担</a:t>
            </a:r>
            <a:endParaRPr kumimoji="1" lang="ja-JP" altLang="en-US" u="sng" dirty="0"/>
          </a:p>
        </p:txBody>
      </p:sp>
      <p:sp>
        <p:nvSpPr>
          <p:cNvPr id="12" name="テキスト ボックス 11"/>
          <p:cNvSpPr txBox="1"/>
          <p:nvPr/>
        </p:nvSpPr>
        <p:spPr>
          <a:xfrm>
            <a:off x="6671734" y="1929423"/>
            <a:ext cx="3327400" cy="369332"/>
          </a:xfrm>
          <a:prstGeom prst="rect">
            <a:avLst/>
          </a:prstGeom>
          <a:noFill/>
        </p:spPr>
        <p:txBody>
          <a:bodyPr wrap="square" rtlCol="0">
            <a:spAutoFit/>
          </a:bodyPr>
          <a:lstStyle/>
          <a:p>
            <a:pPr algn="ctr"/>
            <a:r>
              <a:rPr kumimoji="1" lang="ja-JP" altLang="en-US" u="sng" dirty="0" smtClean="0"/>
              <a:t>グロービスのクラスに例えると</a:t>
            </a:r>
            <a:endParaRPr kumimoji="1" lang="ja-JP" altLang="en-US" u="sng" dirty="0"/>
          </a:p>
        </p:txBody>
      </p:sp>
      <p:sp>
        <p:nvSpPr>
          <p:cNvPr id="13" name="正方形/長方形 12"/>
          <p:cNvSpPr/>
          <p:nvPr/>
        </p:nvSpPr>
        <p:spPr>
          <a:xfrm>
            <a:off x="448735" y="4182722"/>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48735" y="3214082"/>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5" name="四角形吹き出し 14"/>
          <p:cNvSpPr/>
          <p:nvPr/>
        </p:nvSpPr>
        <p:spPr>
          <a:xfrm>
            <a:off x="3369734" y="3073561"/>
            <a:ext cx="2870200" cy="1109160"/>
          </a:xfrm>
          <a:prstGeom prst="wedgeRectCallout">
            <a:avLst>
              <a:gd name="adj1" fmla="val -95869"/>
              <a:gd name="adj2" fmla="val 195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u="sng" dirty="0" smtClean="0"/>
              <a:t>対面</a:t>
            </a:r>
            <a:r>
              <a:rPr lang="ja-JP" altLang="en-US" u="sng" dirty="0"/>
              <a:t>サービス、肉体</a:t>
            </a:r>
            <a:r>
              <a:rPr lang="ja-JP" altLang="en-US" u="sng" dirty="0" smtClean="0"/>
              <a:t>労働</a:t>
            </a:r>
            <a:endParaRPr kumimoji="1" lang="ja-JP" altLang="en-US" u="sng" dirty="0" smtClean="0"/>
          </a:p>
          <a:p>
            <a:pPr marL="285750" indent="-285750">
              <a:buFont typeface="Arial" charset="0"/>
              <a:buChar char="•"/>
            </a:pPr>
            <a:r>
              <a:rPr kumimoji="1" lang="ja-JP" altLang="en-US" dirty="0" smtClean="0"/>
              <a:t>ここの価値を柔軟に提供をできる人</a:t>
            </a:r>
          </a:p>
        </p:txBody>
      </p:sp>
      <p:sp>
        <p:nvSpPr>
          <p:cNvPr id="16" name="四角形吹き出し 15"/>
          <p:cNvSpPr/>
          <p:nvPr/>
        </p:nvSpPr>
        <p:spPr>
          <a:xfrm>
            <a:off x="3369733" y="4341987"/>
            <a:ext cx="2870200" cy="1305441"/>
          </a:xfrm>
          <a:prstGeom prst="wedgeRectCallout">
            <a:avLst>
              <a:gd name="adj1" fmla="val -95921"/>
              <a:gd name="adj2" fmla="val -20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u="sng" dirty="0" smtClean="0"/>
              <a:t>定型業務</a:t>
            </a:r>
          </a:p>
          <a:p>
            <a:pPr marL="285750" indent="-285750">
              <a:buFont typeface="Arial" charset="0"/>
              <a:buChar char="•"/>
            </a:pPr>
            <a:r>
              <a:rPr kumimoji="1" lang="ja-JP" altLang="en-US" dirty="0" smtClean="0"/>
              <a:t>ここの価値を低コスト化する事を考える人</a:t>
            </a:r>
          </a:p>
        </p:txBody>
      </p:sp>
    </p:spTree>
    <p:extLst>
      <p:ext uri="{BB962C8B-B14F-4D97-AF65-F5344CB8AC3E}">
        <p14:creationId xmlns:p14="http://schemas.microsoft.com/office/powerpoint/2010/main" val="163090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本当はもっと顕在化するはずが。。。</a:t>
            </a:r>
            <a:endParaRPr kumimoji="1" lang="ja-JP" altLang="en-US" dirty="0"/>
          </a:p>
        </p:txBody>
      </p:sp>
      <p:sp>
        <p:nvSpPr>
          <p:cNvPr id="3" name="コンテンツ プレースホルダー 2"/>
          <p:cNvSpPr>
            <a:spLocks noGrp="1"/>
          </p:cNvSpPr>
          <p:nvPr>
            <p:ph idx="1"/>
          </p:nvPr>
        </p:nvSpPr>
        <p:spPr>
          <a:xfrm>
            <a:off x="838200" y="1825625"/>
            <a:ext cx="10515600" cy="1594908"/>
          </a:xfrm>
        </p:spPr>
        <p:txBody>
          <a:bodyPr/>
          <a:lstStyle/>
          <a:p>
            <a:r>
              <a:rPr kumimoji="1" lang="ja-JP" altLang="en-US" dirty="0" smtClean="0"/>
              <a:t>マイナンバー</a:t>
            </a:r>
          </a:p>
          <a:p>
            <a:r>
              <a:rPr kumimoji="1" lang="ja-JP" altLang="en-US" dirty="0" smtClean="0"/>
              <a:t>オリンピック</a:t>
            </a:r>
          </a:p>
          <a:p>
            <a:r>
              <a:rPr kumimoji="1" lang="ja-JP" altLang="en-US" dirty="0" smtClean="0"/>
              <a:t>既得権益の抵抗</a:t>
            </a:r>
            <a:endParaRPr kumimoji="1" lang="ja-JP" altLang="en-US" dirty="0"/>
          </a:p>
        </p:txBody>
      </p:sp>
      <p:sp>
        <p:nvSpPr>
          <p:cNvPr id="4" name="テキスト ボックス 3"/>
          <p:cNvSpPr txBox="1"/>
          <p:nvPr/>
        </p:nvSpPr>
        <p:spPr>
          <a:xfrm>
            <a:off x="2082800" y="4665133"/>
            <a:ext cx="8365067" cy="707886"/>
          </a:xfrm>
          <a:prstGeom prst="rect">
            <a:avLst/>
          </a:prstGeom>
          <a:noFill/>
        </p:spPr>
        <p:txBody>
          <a:bodyPr wrap="square" rtlCol="0">
            <a:spAutoFit/>
          </a:bodyPr>
          <a:lstStyle/>
          <a:p>
            <a:pPr algn="ctr"/>
            <a:r>
              <a:rPr kumimoji="1" lang="ja-JP" altLang="en-US" sz="4000" smtClean="0"/>
              <a:t>色々なものが先送りになっています</a:t>
            </a:r>
            <a:endParaRPr kumimoji="1" lang="ja-JP" altLang="en-US" sz="4000"/>
          </a:p>
        </p:txBody>
      </p:sp>
    </p:spTree>
    <p:extLst>
      <p:ext uri="{BB962C8B-B14F-4D97-AF65-F5344CB8AC3E}">
        <p14:creationId xmlns:p14="http://schemas.microsoft.com/office/powerpoint/2010/main" val="17411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2601</TotalTime>
  <Words>2057</Words>
  <Application>Microsoft Macintosh PowerPoint</Application>
  <PresentationFormat>ワイド画面</PresentationFormat>
  <Paragraphs>506</Paragraphs>
  <Slides>35</Slides>
  <Notes>11</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35</vt:i4>
      </vt:variant>
    </vt:vector>
  </HeadingPairs>
  <TitlesOfParts>
    <vt:vector size="43" baseType="lpstr">
      <vt:lpstr>Calibri</vt:lpstr>
      <vt:lpstr>Calibri Light</vt:lpstr>
      <vt:lpstr>Meiryo</vt:lpstr>
      <vt:lpstr>ＭＳ Ｐゴシック</vt:lpstr>
      <vt:lpstr>Segoe UI</vt:lpstr>
      <vt:lpstr>游ゴシック</vt:lpstr>
      <vt:lpstr>Arial</vt:lpstr>
      <vt:lpstr>Office テーマ</vt:lpstr>
      <vt:lpstr>産業革命4.0時代の ITとのつきあい方</vt:lpstr>
      <vt:lpstr>本日の内容</vt:lpstr>
      <vt:lpstr>自己紹介</vt:lpstr>
      <vt:lpstr>IT業界で発生している事象</vt:lpstr>
      <vt:lpstr>IT業界で発生している事象</vt:lpstr>
      <vt:lpstr>サーバー出荷金額 　IT需要は増えているが、サーバの市場は縮小</vt:lpstr>
      <vt:lpstr>モバイルデバイス出荷台数 　諸事情により台数の増減はあるが金額は減少?</vt:lpstr>
      <vt:lpstr>適当に分類すると</vt:lpstr>
      <vt:lpstr>本当はもっと顕在化するはずが。。。</vt:lpstr>
      <vt:lpstr>そんな中、世の中は激変中</vt:lpstr>
      <vt:lpstr>インダストリー4.0</vt:lpstr>
      <vt:lpstr>ビジネス視点</vt:lpstr>
      <vt:lpstr>タイムマシン経営</vt:lpstr>
      <vt:lpstr>技術視点</vt:lpstr>
      <vt:lpstr>センサーの導入と”IoT” が「加わる」</vt:lpstr>
      <vt:lpstr>PowerPoint プレゼンテーション</vt:lpstr>
      <vt:lpstr>PowerPoint プレゼンテーション</vt:lpstr>
      <vt:lpstr>今後のメディア配信</vt:lpstr>
      <vt:lpstr>Power BI Dashboard ～ Microsoft Azure 上で提供される SaaS 型 BI サービス～</vt:lpstr>
      <vt:lpstr>Application</vt:lpstr>
      <vt:lpstr>¥138,240で人生を変える</vt:lpstr>
      <vt:lpstr>Telework</vt:lpstr>
      <vt:lpstr>金融のIBMがBluemixでFintechに本格参入</vt:lpstr>
      <vt:lpstr>クラウドAIをAPI経由で使いこなす時代へ</vt:lpstr>
      <vt:lpstr>インパクトを改めて考えると。。</vt:lpstr>
      <vt:lpstr>ITを使う人々へのインパクト</vt:lpstr>
      <vt:lpstr>雑談相手ができました</vt:lpstr>
      <vt:lpstr>IT業界へのインパクト</vt:lpstr>
      <vt:lpstr>ベンダの例: Microsoft</vt:lpstr>
      <vt:lpstr>IT部門不要? SIer不要?</vt:lpstr>
      <vt:lpstr>IT Service Producerの時代に</vt:lpstr>
      <vt:lpstr>IT部門の時価総額</vt:lpstr>
      <vt:lpstr>私個人の最近のチャレンジ</vt:lpstr>
      <vt:lpstr>一歩先に出る</vt:lpstr>
      <vt:lpstr>Next Step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Shigeo Kagami</dc:creator>
  <cp:lastModifiedBy>各務茂雄</cp:lastModifiedBy>
  <cp:revision>80</cp:revision>
  <dcterms:created xsi:type="dcterms:W3CDTF">2015-08-04T02:58:45Z</dcterms:created>
  <dcterms:modified xsi:type="dcterms:W3CDTF">2015-09-15T02:38:02Z</dcterms:modified>
</cp:coreProperties>
</file>